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notesMasterIdLst>
    <p:notesMasterId r:id="rId23"/>
  </p:notesMasterIdLst>
  <p:sldIdLst>
    <p:sldId id="256" r:id="rId3"/>
    <p:sldId id="257" r:id="rId4"/>
    <p:sldId id="269" r:id="rId5"/>
    <p:sldId id="271" r:id="rId6"/>
    <p:sldId id="276" r:id="rId7"/>
    <p:sldId id="270" r:id="rId8"/>
    <p:sldId id="268" r:id="rId9"/>
    <p:sldId id="277" r:id="rId10"/>
    <p:sldId id="278" r:id="rId11"/>
    <p:sldId id="258" r:id="rId12"/>
    <p:sldId id="259" r:id="rId13"/>
    <p:sldId id="279" r:id="rId14"/>
    <p:sldId id="272" r:id="rId15"/>
    <p:sldId id="280" r:id="rId16"/>
    <p:sldId id="281" r:id="rId17"/>
    <p:sldId id="274" r:id="rId18"/>
    <p:sldId id="275" r:id="rId19"/>
    <p:sldId id="273" r:id="rId20"/>
    <p:sldId id="282"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4C576-ADBF-4E3A-9E7B-B5A996B04CF7}" type="datetimeFigureOut">
              <a:rPr lang="en-GB" smtClean="0"/>
              <a:t>06/04/2022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69E6C-F4B3-4BCC-B0DA-D8B3C09AB36C}" type="slidenum">
              <a:rPr lang="en-GB" smtClean="0"/>
              <a:t>‹#›</a:t>
            </a:fld>
            <a:endParaRPr lang="en-GB"/>
          </a:p>
        </p:txBody>
      </p:sp>
    </p:spTree>
    <p:extLst>
      <p:ext uri="{BB962C8B-B14F-4D97-AF65-F5344CB8AC3E}">
        <p14:creationId xmlns:p14="http://schemas.microsoft.com/office/powerpoint/2010/main" val="237524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5C33BC-D651-4D2F-98C8-5DB7CB68EA6C}" type="datetimeFigureOut">
              <a:rPr lang="en-GB" smtClean="0"/>
              <a:t>06/04/2022</a:t>
            </a:fld>
            <a:endParaRPr lang="en-GB"/>
          </a:p>
        </p:txBody>
      </p:sp>
      <p:sp>
        <p:nvSpPr>
          <p:cNvPr id="8" name="Slide Number Placeholder 7"/>
          <p:cNvSpPr>
            <a:spLocks noGrp="1"/>
          </p:cNvSpPr>
          <p:nvPr>
            <p:ph type="sldNum" sz="quarter" idx="11"/>
          </p:nvPr>
        </p:nvSpPr>
        <p:spPr/>
        <p:txBody>
          <a:bodyPr/>
          <a:lstStyle/>
          <a:p>
            <a:fld id="{8CFE7BE8-D9AC-458E-AEDF-9F7B9055DAE1}"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C33BC-D651-4D2F-98C8-5DB7CB68EA6C}"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C33BC-D651-4D2F-98C8-5DB7CB68EA6C}"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6C20CE2-06AF-43CD-B0D6-1EC187417E0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2312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C07ADE8D-4D71-4BD1-A453-6801C11B7F2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77400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1C3E1584-3412-474A-A745-9DB182C8E80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353143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8543A156-524F-409C-AE47-B80304B4DC74}"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61737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6B4FB83A-1FB0-4BB5-B336-3C438EAE28A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396959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FC115CE8-CCD8-4606-A955-62997295933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9483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3ABEA680-2CE0-4C90-88DF-B83EF0B1209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2191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423C7ADF-826D-44D7-B17A-F84DC32C28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4262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C33BC-D651-4D2F-98C8-5DB7CB68EA6C}"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8966C20F-F0F2-4FB7-85B7-0DC16EFB41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132302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D8FC814-E73B-4E8F-910A-C884D0F178A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00994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833E1B6-C1EB-4FF5-A7FB-875A6AD07AA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7479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5C33BC-D651-4D2F-98C8-5DB7CB68EA6C}"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5C33BC-D651-4D2F-98C8-5DB7CB68EA6C}"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5C33BC-D651-4D2F-98C8-5DB7CB68EA6C}" type="datetimeFigureOut">
              <a:rPr lang="en-GB" smtClean="0"/>
              <a:t>06/04/2022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FE7BE8-D9AC-458E-AEDF-9F7B9055DAE1}"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5C33BC-D651-4D2F-98C8-5DB7CB68EA6C}" type="datetimeFigureOut">
              <a:rPr lang="en-GB" smtClean="0"/>
              <a:t>06/04/2022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C33BC-D651-4D2F-98C8-5DB7CB68EA6C}" type="datetimeFigureOut">
              <a:rPr lang="en-GB" smtClean="0"/>
              <a:t>06/04/2022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C33BC-D651-4D2F-98C8-5DB7CB68EA6C}"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C33BC-D651-4D2F-98C8-5DB7CB68EA6C}"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5C33BC-D651-4D2F-98C8-5DB7CB68EA6C}" type="datetimeFigureOut">
              <a:rPr lang="en-GB" smtClean="0"/>
              <a:t>06/04/2022</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CFE7BE8-D9AC-458E-AEDF-9F7B9055DAE1}"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C33BC-D651-4D2F-98C8-5DB7CB68EA6C}" type="datetimeFigureOut">
              <a:rPr lang="en-GB" smtClean="0"/>
              <a:t>06/04/2022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E7BE8-D9AC-458E-AEDF-9F7B9055DAE1}" type="slidenum">
              <a:rPr lang="en-GB" smtClean="0"/>
              <a:t>‹#›</a:t>
            </a:fld>
            <a:endParaRPr lang="en-GB"/>
          </a:p>
        </p:txBody>
      </p:sp>
    </p:spTree>
    <p:extLst>
      <p:ext uri="{BB962C8B-B14F-4D97-AF65-F5344CB8AC3E}">
        <p14:creationId xmlns:p14="http://schemas.microsoft.com/office/powerpoint/2010/main" val="11647470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EF2F33DF-0931-4329-833D-CB0D73DD83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616" y="469322"/>
            <a:ext cx="2304256" cy="1700808"/>
          </a:xfrm>
          <a:prstGeom prst="rect">
            <a:avLst/>
          </a:prstGeom>
        </p:spPr>
      </p:pic>
      <p:sp>
        <p:nvSpPr>
          <p:cNvPr id="3" name="Subtitle 2"/>
          <p:cNvSpPr>
            <a:spLocks noGrp="1"/>
          </p:cNvSpPr>
          <p:nvPr>
            <p:ph type="subTitle" idx="1"/>
          </p:nvPr>
        </p:nvSpPr>
        <p:spPr>
          <a:xfrm>
            <a:off x="323528" y="188640"/>
            <a:ext cx="8640960" cy="6552728"/>
          </a:xfrm>
        </p:spPr>
        <p:txBody>
          <a:bodyPr>
            <a:normAutofit/>
          </a:bodyPr>
          <a:lstStyle/>
          <a:p>
            <a:pPr algn="l"/>
            <a:r>
              <a:rPr lang="en-GB" sz="2800" b="1" dirty="0">
                <a:solidFill>
                  <a:schemeClr val="tx1"/>
                </a:solidFill>
                <a:effectLst/>
                <a:latin typeface="Times New Roman" panose="02020603050405020304" pitchFamily="18" charset="0"/>
                <a:ea typeface="Calibri"/>
                <a:cs typeface="Times New Roman" panose="02020603050405020304" pitchFamily="18" charset="0"/>
              </a:rPr>
              <a:t>University of </a:t>
            </a:r>
            <a:r>
              <a:rPr lang="en-GB" sz="2800" b="1" dirty="0" err="1">
                <a:solidFill>
                  <a:schemeClr val="tx1"/>
                </a:solidFill>
                <a:effectLst/>
                <a:latin typeface="Times New Roman" panose="02020603050405020304" pitchFamily="18" charset="0"/>
                <a:ea typeface="Calibri"/>
                <a:cs typeface="Times New Roman" panose="02020603050405020304" pitchFamily="18" charset="0"/>
              </a:rPr>
              <a:t>Basrah</a:t>
            </a:r>
            <a:r>
              <a:rPr lang="en-GB" sz="2800" b="1" dirty="0">
                <a:solidFill>
                  <a:schemeClr val="tx1"/>
                </a:solidFill>
                <a:effectLst/>
                <a:latin typeface="Times New Roman" panose="02020603050405020304" pitchFamily="18" charset="0"/>
                <a:ea typeface="Calibri"/>
                <a:cs typeface="Times New Roman" panose="02020603050405020304" pitchFamily="18" charset="0"/>
              </a:rPr>
              <a:t> </a:t>
            </a:r>
          </a:p>
          <a:p>
            <a:pPr algn="l"/>
            <a:r>
              <a:rPr lang="en-GB" sz="2800" b="1" dirty="0">
                <a:solidFill>
                  <a:schemeClr val="tx1"/>
                </a:solidFill>
                <a:latin typeface="Times New Roman" panose="02020603050405020304" pitchFamily="18" charset="0"/>
                <a:cs typeface="Times New Roman" panose="02020603050405020304" pitchFamily="18" charset="0"/>
              </a:rPr>
              <a:t>College of Arts</a:t>
            </a:r>
          </a:p>
          <a:p>
            <a:pPr algn="l"/>
            <a:r>
              <a:rPr lang="en-GB" sz="2800" b="1" dirty="0">
                <a:solidFill>
                  <a:schemeClr val="tx1"/>
                </a:solidFill>
                <a:latin typeface="Times New Roman" panose="02020603050405020304" pitchFamily="18" charset="0"/>
                <a:cs typeface="Times New Roman" panose="02020603050405020304" pitchFamily="18" charset="0"/>
              </a:rPr>
              <a:t>Department of Translation</a:t>
            </a:r>
          </a:p>
          <a:p>
            <a:pPr algn="l"/>
            <a:r>
              <a:rPr lang="en-GB" sz="2800" b="1" dirty="0">
                <a:solidFill>
                  <a:schemeClr val="tx1"/>
                </a:solidFill>
                <a:latin typeface="Times New Roman" panose="02020603050405020304" pitchFamily="18" charset="0"/>
                <a:cs typeface="Times New Roman" panose="02020603050405020304" pitchFamily="18" charset="0"/>
              </a:rPr>
              <a:t>Third Year </a:t>
            </a:r>
          </a:p>
          <a:p>
            <a:pPr algn="l"/>
            <a:endParaRPr lang="en-GB" sz="2800" b="1" dirty="0">
              <a:solidFill>
                <a:schemeClr val="tx1"/>
              </a:solidFill>
              <a:latin typeface="Times New Roman" panose="02020603050405020304" pitchFamily="18" charset="0"/>
              <a:cs typeface="Times New Roman" panose="02020603050405020304" pitchFamily="18" charset="0"/>
            </a:endParaRPr>
          </a:p>
          <a:p>
            <a:pPr algn="l"/>
            <a:r>
              <a:rPr lang="en-GB" sz="3200" b="1" dirty="0">
                <a:solidFill>
                  <a:schemeClr val="tx1"/>
                </a:solidFill>
                <a:latin typeface="Times New Roman" panose="02020603050405020304" pitchFamily="18" charset="0"/>
                <a:cs typeface="Times New Roman" panose="02020603050405020304" pitchFamily="18" charset="0"/>
              </a:rPr>
              <a:t>                               </a:t>
            </a:r>
            <a:r>
              <a:rPr lang="en-GB" sz="4400" b="1" dirty="0">
                <a:solidFill>
                  <a:schemeClr val="tx1"/>
                </a:solidFill>
                <a:latin typeface="Times New Roman" panose="02020603050405020304" pitchFamily="18" charset="0"/>
                <a:cs typeface="Times New Roman" panose="02020603050405020304" pitchFamily="18" charset="0"/>
              </a:rPr>
              <a:t>Linguistics</a:t>
            </a:r>
            <a:endParaRPr lang="en-GB" sz="3200" b="1" dirty="0">
              <a:solidFill>
                <a:schemeClr val="tx1"/>
              </a:solidFill>
              <a:latin typeface="Times New Roman" panose="02020603050405020304" pitchFamily="18" charset="0"/>
              <a:cs typeface="Times New Roman" panose="02020603050405020304" pitchFamily="18" charset="0"/>
            </a:endParaRPr>
          </a:p>
          <a:p>
            <a:r>
              <a:rPr lang="en-US" sz="3200" b="1" i="1" dirty="0" smtClean="0">
                <a:solidFill>
                  <a:schemeClr val="tx1"/>
                </a:solidFill>
                <a:latin typeface="Times New Roman" panose="02020603050405020304" pitchFamily="18" charset="0"/>
                <a:cs typeface="Times New Roman" panose="02020603050405020304" pitchFamily="18" charset="0"/>
              </a:rPr>
              <a:t>Syntax  1+ 2</a:t>
            </a:r>
            <a:endParaRPr lang="en-US" sz="3200" b="1" i="1" dirty="0">
              <a:solidFill>
                <a:schemeClr val="tx1"/>
              </a:solidFill>
              <a:latin typeface="Times New Roman" panose="02020603050405020304" pitchFamily="18" charset="0"/>
              <a:cs typeface="Times New Roman" panose="02020603050405020304" pitchFamily="18" charset="0"/>
            </a:endParaRPr>
          </a:p>
          <a:p>
            <a:endParaRPr lang="en-GB" sz="2800" dirty="0">
              <a:solidFill>
                <a:schemeClr val="tx1"/>
              </a:solidFill>
              <a:latin typeface="Times New Roman" pitchFamily="18" charset="0"/>
              <a:cs typeface="Times New Roman" pitchFamily="18" charset="0"/>
            </a:endParaRPr>
          </a:p>
        </p:txBody>
      </p:sp>
      <p:pic>
        <p:nvPicPr>
          <p:cNvPr id="5" name="Picture 4">
            <a:extLst>
              <a:ext uri="{FF2B5EF4-FFF2-40B4-BE49-F238E27FC236}">
                <a16:creationId xmlns="" xmlns:a16="http://schemas.microsoft.com/office/drawing/2014/main" id="{5CF6AF87-1B3C-4215-AAD4-5EE690C1E030}"/>
              </a:ext>
            </a:extLst>
          </p:cNvPr>
          <p:cNvPicPr>
            <a:picLocks noChangeAspect="1"/>
          </p:cNvPicPr>
          <p:nvPr/>
        </p:nvPicPr>
        <p:blipFill>
          <a:blip r:embed="rId3"/>
          <a:stretch>
            <a:fillRect/>
          </a:stretch>
        </p:blipFill>
        <p:spPr>
          <a:xfrm>
            <a:off x="198588" y="4687871"/>
            <a:ext cx="8593284" cy="2172332"/>
          </a:xfrm>
          <a:prstGeom prst="rect">
            <a:avLst/>
          </a:prstGeom>
        </p:spPr>
      </p:pic>
    </p:spTree>
    <p:extLst>
      <p:ext uri="{BB962C8B-B14F-4D97-AF65-F5344CB8AC3E}">
        <p14:creationId xmlns:p14="http://schemas.microsoft.com/office/powerpoint/2010/main" val="375958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208912" cy="5616624"/>
          </a:xfrm>
        </p:spPr>
        <p:txBody>
          <a:bodyPr>
            <a:normAutofit fontScale="25000" lnSpcReduction="20000"/>
          </a:bodyPr>
          <a:lstStyle/>
          <a:p>
            <a:pPr algn="just">
              <a:lnSpc>
                <a:spcPct val="150000"/>
              </a:lnSpc>
              <a:spcAft>
                <a:spcPts val="1000"/>
              </a:spcAft>
            </a:pP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3. The third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common </a:t>
            </a: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symbol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is the </a:t>
            </a: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form of curly brackets </a:t>
            </a:r>
            <a:r>
              <a:rPr lang="en-US" sz="7200" b="1" dirty="0" smtClean="0">
                <a:solidFill>
                  <a:srgbClr val="C00000"/>
                </a:solidFill>
                <a:effectLst>
                  <a:outerShdw blurRad="38100" dist="38100" dir="2700000" algn="tl">
                    <a:srgbClr val="000000">
                      <a:alpha val="43137"/>
                    </a:srgbClr>
                  </a:outerShdw>
                </a:effectLst>
                <a:latin typeface="Times New Roman"/>
                <a:ea typeface="Calibri"/>
                <a:cs typeface="Arial"/>
              </a:rPr>
              <a:t>“{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These indicate that only </a:t>
            </a:r>
            <a:r>
              <a:rPr lang="en-US" sz="7200" b="1" i="1" dirty="0">
                <a:solidFill>
                  <a:srgbClr val="C00000"/>
                </a:solidFill>
                <a:effectLst>
                  <a:outerShdw blurRad="38100" dist="38100" dir="2700000" algn="tl">
                    <a:srgbClr val="000000">
                      <a:alpha val="43137"/>
                    </a:srgbClr>
                  </a:outerShdw>
                </a:effectLst>
                <a:latin typeface="Times New Roman"/>
                <a:ea typeface="Calibri"/>
                <a:cs typeface="Arial"/>
              </a:rPr>
              <a:t>one</a:t>
            </a: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 of the elements enclosed within the curly brackets must be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selected:</a:t>
            </a:r>
          </a:p>
          <a:p>
            <a:pPr algn="just">
              <a:lnSpc>
                <a:spcPct val="150000"/>
              </a:lnSpc>
              <a:spcAft>
                <a:spcPts val="1000"/>
              </a:spcAft>
            </a:pPr>
            <a:endPar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endParaRPr>
          </a:p>
          <a:p>
            <a:pPr algn="just">
              <a:lnSpc>
                <a:spcPct val="150000"/>
              </a:lnSpc>
              <a:spcAft>
                <a:spcPts val="1000"/>
              </a:spcAft>
            </a:pPr>
            <a:endPar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endParaRPr>
          </a:p>
          <a:p>
            <a:pPr algn="just">
              <a:lnSpc>
                <a:spcPct val="150000"/>
              </a:lnSpc>
              <a:spcAft>
                <a:spcPts val="1000"/>
              </a:spcAft>
            </a:pPr>
            <a:endParaRPr lang="en-US" sz="7200" b="1" dirty="0">
              <a:solidFill>
                <a:schemeClr val="tx1"/>
              </a:solidFill>
              <a:effectLst>
                <a:outerShdw blurRad="38100" dist="38100" dir="2700000" algn="tl">
                  <a:srgbClr val="000000">
                    <a:alpha val="43137"/>
                  </a:srgbClr>
                </a:outerShdw>
              </a:effectLst>
              <a:latin typeface="Times New Roman"/>
              <a:ea typeface="Calibri"/>
              <a:cs typeface="Arial"/>
            </a:endParaRPr>
          </a:p>
          <a:p>
            <a:pPr algn="just">
              <a:lnSpc>
                <a:spcPct val="150000"/>
              </a:lnSpc>
              <a:spcAft>
                <a:spcPts val="1000"/>
              </a:spcAft>
            </a:pPr>
            <a:endPar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endParaRPr>
          </a:p>
          <a:p>
            <a:pPr algn="just">
              <a:spcAft>
                <a:spcPts val="1000"/>
              </a:spcAft>
            </a:pP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4.The forth symbol is the “ Double Arrow” (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which is interpreted as </a:t>
            </a:r>
          </a:p>
          <a:p>
            <a:pPr algn="just">
              <a:spcAft>
                <a:spcPts val="1000"/>
              </a:spcAft>
            </a:pP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96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9600" b="1" i="1" dirty="0" smtClean="0">
                <a:solidFill>
                  <a:srgbClr val="C00000"/>
                </a:solidFill>
                <a:effectLst>
                  <a:outerShdw blurRad="38100" dist="38100" dir="2700000" algn="tl">
                    <a:srgbClr val="000000">
                      <a:alpha val="43137"/>
                    </a:srgbClr>
                  </a:outerShdw>
                </a:effectLst>
                <a:latin typeface="Times New Roman"/>
                <a:ea typeface="Calibri"/>
                <a:cs typeface="Arial"/>
              </a:rPr>
              <a:t>transformed to</a:t>
            </a:r>
            <a:r>
              <a:rPr lang="en-US" sz="9600" b="1" dirty="0" smtClean="0">
                <a:solidFill>
                  <a:schemeClr val="tx1"/>
                </a:solidFill>
                <a:effectLst>
                  <a:outerShdw blurRad="38100" dist="38100" dir="2700000" algn="tl">
                    <a:srgbClr val="000000">
                      <a:alpha val="43137"/>
                    </a:srgbClr>
                  </a:outerShdw>
                </a:effectLst>
                <a:latin typeface="Times New Roman"/>
                <a:ea typeface="Calibri"/>
                <a:cs typeface="Arial"/>
              </a:rPr>
              <a:t>”:</a:t>
            </a:r>
          </a:p>
          <a:p>
            <a:pPr algn="just">
              <a:spcAft>
                <a:spcPts val="1000"/>
              </a:spcAft>
            </a:pPr>
            <a:r>
              <a:rPr lang="en-US" sz="96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96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9600" b="1" i="1" dirty="0" smtClean="0">
                <a:solidFill>
                  <a:srgbClr val="002060"/>
                </a:solidFill>
                <a:effectLst>
                  <a:outerShdw blurRad="38100" dist="38100" dir="2700000" algn="tl">
                    <a:srgbClr val="000000">
                      <a:alpha val="43137"/>
                    </a:srgbClr>
                  </a:outerShdw>
                </a:effectLst>
                <a:latin typeface="Times New Roman"/>
                <a:ea typeface="Calibri"/>
                <a:cs typeface="Arial"/>
              </a:rPr>
              <a:t>Active</a:t>
            </a:r>
            <a:r>
              <a:rPr lang="en-US" sz="9600" b="1" dirty="0" smtClean="0">
                <a:solidFill>
                  <a:srgbClr val="002060"/>
                </a:solidFill>
                <a:effectLst>
                  <a:outerShdw blurRad="38100" dist="38100" dir="2700000" algn="tl">
                    <a:srgbClr val="000000">
                      <a:alpha val="43137"/>
                    </a:srgbClr>
                  </a:outerShdw>
                </a:effectLst>
                <a:latin typeface="Times New Roman"/>
                <a:ea typeface="Calibri"/>
                <a:cs typeface="Arial"/>
              </a:rPr>
              <a:t> </a:t>
            </a:r>
            <a:r>
              <a:rPr lang="en-US" sz="96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5600" b="1" i="1" dirty="0" smtClean="0">
                <a:solidFill>
                  <a:srgbClr val="C00000"/>
                </a:solidFill>
                <a:effectLst>
                  <a:outerShdw blurRad="38100" dist="38100" dir="2700000" algn="tl">
                    <a:srgbClr val="000000">
                      <a:alpha val="43137"/>
                    </a:srgbClr>
                  </a:outerShdw>
                </a:effectLst>
                <a:latin typeface="Times New Roman"/>
                <a:ea typeface="Calibri"/>
                <a:cs typeface="Arial"/>
              </a:rPr>
              <a:t>Transformed to             </a:t>
            </a:r>
            <a:r>
              <a:rPr lang="en-US" sz="9600" b="1" i="1" dirty="0" smtClean="0">
                <a:solidFill>
                  <a:srgbClr val="002060"/>
                </a:solidFill>
                <a:effectLst>
                  <a:outerShdw blurRad="38100" dist="38100" dir="2700000" algn="tl">
                    <a:srgbClr val="000000">
                      <a:alpha val="43137"/>
                    </a:srgbClr>
                  </a:outerShdw>
                </a:effectLst>
                <a:latin typeface="Times New Roman"/>
                <a:ea typeface="Calibri"/>
                <a:cs typeface="Arial"/>
              </a:rPr>
              <a:t>passive </a:t>
            </a:r>
          </a:p>
          <a:p>
            <a:pPr algn="just">
              <a:spcAft>
                <a:spcPts val="1000"/>
              </a:spcAft>
            </a:pP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err="1" smtClean="0">
                <a:solidFill>
                  <a:schemeClr val="tx1"/>
                </a:solidFill>
                <a:effectLst>
                  <a:outerShdw blurRad="38100" dist="38100" dir="2700000" algn="tl">
                    <a:srgbClr val="000000">
                      <a:alpha val="43137"/>
                    </a:srgbClr>
                  </a:outerShdw>
                </a:effectLst>
                <a:latin typeface="Times New Roman"/>
                <a:ea typeface="Calibri"/>
                <a:cs typeface="Arial"/>
              </a:rPr>
              <a:t>eg</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-We made mistakes.                                 Mistakes were made.</a:t>
            </a:r>
          </a:p>
          <a:p>
            <a:pPr algn="just">
              <a:spcAft>
                <a:spcPts val="1000"/>
              </a:spcAft>
            </a:pP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  The cat kills the mice.                           The mice are killed by the cat.</a:t>
            </a:r>
          </a:p>
          <a:p>
            <a:pPr algn="just">
              <a:spcAft>
                <a:spcPts val="1000"/>
              </a:spcAft>
            </a:pPr>
            <a:r>
              <a:rPr lang="en-US" sz="72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rPr>
              <a:t>        -  He will write a letter.                             The letter will be written by him.</a:t>
            </a:r>
          </a:p>
          <a:p>
            <a:pPr algn="just">
              <a:spcAft>
                <a:spcPts val="1000"/>
              </a:spcAft>
            </a:pPr>
            <a:endParaRPr lang="en-US" sz="7200" b="1" dirty="0" smtClean="0">
              <a:solidFill>
                <a:schemeClr val="tx1"/>
              </a:solidFill>
              <a:effectLst>
                <a:outerShdw blurRad="38100" dist="38100" dir="2700000" algn="tl">
                  <a:srgbClr val="000000">
                    <a:alpha val="43137"/>
                  </a:srgbClr>
                </a:outerShdw>
              </a:effectLst>
              <a:latin typeface="Times New Roman"/>
              <a:ea typeface="Calibri"/>
              <a:cs typeface="Arial"/>
            </a:endParaRPr>
          </a:p>
          <a:p>
            <a:pPr algn="just">
              <a:spcAft>
                <a:spcPts val="1000"/>
              </a:spcAft>
            </a:pPr>
            <a:r>
              <a:rPr lang="en-US" sz="1800" b="1" dirty="0">
                <a:solidFill>
                  <a:schemeClr val="tx1"/>
                </a:solidFill>
                <a:effectLst>
                  <a:outerShdw blurRad="38100" dist="38100" dir="2700000" algn="tl">
                    <a:srgbClr val="000000">
                      <a:alpha val="43137"/>
                    </a:srgbClr>
                  </a:outerShdw>
                </a:effectLst>
                <a:latin typeface="Times New Roman"/>
                <a:ea typeface="Calibri"/>
                <a:cs typeface="Arial"/>
              </a:rPr>
              <a:t> </a:t>
            </a:r>
            <a:r>
              <a:rPr lang="en-US" sz="1800" b="1" dirty="0" smtClean="0">
                <a:solidFill>
                  <a:schemeClr val="tx1"/>
                </a:solidFill>
                <a:effectLst>
                  <a:outerShdw blurRad="38100" dist="38100" dir="2700000" algn="tl">
                    <a:srgbClr val="000000">
                      <a:alpha val="43137"/>
                    </a:srgbClr>
                  </a:outerShdw>
                </a:effectLst>
                <a:latin typeface="Times New Roman"/>
                <a:ea typeface="Calibri"/>
                <a:cs typeface="Arial"/>
              </a:rPr>
              <a:t>         </a:t>
            </a:r>
            <a:endParaRPr lang="en-US" sz="1800" b="1" dirty="0" smtClean="0">
              <a:solidFill>
                <a:schemeClr val="tx1"/>
              </a:solidFill>
              <a:effectLst>
                <a:outerShdw blurRad="38100" dist="38100" dir="2700000" algn="tl">
                  <a:srgbClr val="000000">
                    <a:alpha val="43137"/>
                  </a:srgbClr>
                </a:outerShdw>
              </a:effectLst>
              <a:latin typeface="Times New Roman"/>
              <a:ea typeface="Calibri"/>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807199200"/>
              </p:ext>
            </p:extLst>
          </p:nvPr>
        </p:nvGraphicFramePr>
        <p:xfrm>
          <a:off x="611561" y="1628800"/>
          <a:ext cx="7488831" cy="2002875"/>
        </p:xfrm>
        <a:graphic>
          <a:graphicData uri="http://schemas.openxmlformats.org/drawingml/2006/table">
            <a:tbl>
              <a:tblPr firstRow="1" bandRow="1">
                <a:tableStyleId>{2D5ABB26-0587-4C30-8999-92F81FD0307C}</a:tableStyleId>
              </a:tblPr>
              <a:tblGrid>
                <a:gridCol w="3708754"/>
                <a:gridCol w="3780077"/>
              </a:tblGrid>
              <a:tr h="2002875">
                <a:tc>
                  <a:txBody>
                    <a:bodyPr/>
                    <a:lstStyle/>
                    <a:p>
                      <a:pPr algn="just">
                        <a:spcAft>
                          <a:spcPts val="1000"/>
                        </a:spcAft>
                      </a:pPr>
                      <a:r>
                        <a:rPr lang="en-US" sz="1800" dirty="0" err="1" smtClean="0">
                          <a:effectLst>
                            <a:outerShdw blurRad="38100" dist="38100" dir="2700000" algn="tl">
                              <a:srgbClr val="000000">
                                <a:alpha val="43137"/>
                              </a:srgbClr>
                            </a:outerShdw>
                          </a:effectLst>
                        </a:rPr>
                        <a:t>eg</a:t>
                      </a:r>
                      <a:r>
                        <a:rPr lang="en-US" sz="1800" dirty="0" smtClean="0">
                          <a:effectLst>
                            <a:outerShdw blurRad="38100" dist="38100" dir="2700000" algn="tl">
                              <a:srgbClr val="000000">
                                <a:alpha val="43137"/>
                              </a:srgbClr>
                            </a:outerShdw>
                          </a:effectLst>
                        </a:rPr>
                        <a:t>. NP           { Art + N</a:t>
                      </a:r>
                    </a:p>
                    <a:p>
                      <a:pPr algn="just">
                        <a:spcAft>
                          <a:spcPts val="1000"/>
                        </a:spcAft>
                      </a:pPr>
                      <a:r>
                        <a:rPr lang="en-US" sz="1800" dirty="0" smtClean="0">
                          <a:effectLst>
                            <a:outerShdw blurRad="38100" dist="38100" dir="2700000" algn="tl">
                              <a:srgbClr val="000000">
                                <a:alpha val="43137"/>
                              </a:srgbClr>
                            </a:outerShdw>
                          </a:effectLst>
                        </a:rPr>
                        <a:t>                       (Adj.) +N</a:t>
                      </a:r>
                    </a:p>
                    <a:p>
                      <a:pPr algn="just">
                        <a:spcAft>
                          <a:spcPts val="1000"/>
                        </a:spcAft>
                      </a:pPr>
                      <a:r>
                        <a:rPr lang="en-US" sz="1800" dirty="0" smtClean="0">
                          <a:effectLst>
                            <a:outerShdw blurRad="38100" dist="38100" dir="2700000" algn="tl">
                              <a:srgbClr val="000000">
                                <a:alpha val="43137"/>
                              </a:srgbClr>
                            </a:outerShdw>
                          </a:effectLst>
                        </a:rPr>
                        <a:t>                        Pro.</a:t>
                      </a:r>
                    </a:p>
                    <a:p>
                      <a:pPr algn="just">
                        <a:spcAft>
                          <a:spcPts val="1000"/>
                        </a:spcAft>
                      </a:pPr>
                      <a:r>
                        <a:rPr lang="en-US" sz="1800" dirty="0" smtClean="0">
                          <a:effectLst>
                            <a:outerShdw blurRad="38100" dist="38100" dir="2700000" algn="tl">
                              <a:srgbClr val="000000">
                                <a:alpha val="43137"/>
                              </a:srgbClr>
                            </a:outerShdw>
                          </a:effectLst>
                        </a:rPr>
                        <a:t>                        Prep. + NP </a:t>
                      </a:r>
                    </a:p>
                    <a:p>
                      <a:pPr algn="just">
                        <a:spcAft>
                          <a:spcPts val="1000"/>
                        </a:spcAft>
                      </a:pPr>
                      <a:r>
                        <a:rPr lang="en-US" sz="1800" dirty="0" smtClean="0">
                          <a:effectLst>
                            <a:outerShdw blurRad="38100" dist="38100" dir="2700000" algn="tl">
                              <a:srgbClr val="000000">
                                <a:alpha val="43137"/>
                              </a:srgbClr>
                            </a:outerShdw>
                          </a:effectLst>
                        </a:rPr>
                        <a:t>                        Proper N }</a:t>
                      </a:r>
                      <a:endParaRPr lang="en-US" sz="1800" b="1" dirty="0" smtClean="0">
                        <a:solidFill>
                          <a:srgbClr val="C00000"/>
                        </a:solidFill>
                        <a:effectLst>
                          <a:outerShdw blurRad="38100" dist="38100" dir="2700000" algn="tl">
                            <a:srgbClr val="000000">
                              <a:alpha val="43137"/>
                            </a:srgbClr>
                          </a:outerShdw>
                        </a:effectLst>
                        <a:latin typeface="Times New Roman"/>
                        <a:ea typeface="Calibri"/>
                        <a:cs typeface="Arial"/>
                      </a:endParaRPr>
                    </a:p>
                  </a:txBody>
                  <a:tcPr/>
                </a:tc>
                <a:tc>
                  <a:txBody>
                    <a:bodyPr/>
                    <a:lstStyle/>
                    <a:p>
                      <a:r>
                        <a:rPr lang="en-US" sz="2400" dirty="0" smtClean="0">
                          <a:effectLst>
                            <a:outerShdw blurRad="38100" dist="38100" dir="2700000" algn="tl">
                              <a:srgbClr val="000000">
                                <a:alpha val="43137"/>
                              </a:srgbClr>
                            </a:outerShdw>
                          </a:effectLst>
                        </a:rPr>
                        <a:t>Only one choice should be selected when we are going to generate a sentence.</a:t>
                      </a:r>
                      <a:endParaRPr lang="en-US" sz="2400" i="1" dirty="0">
                        <a:solidFill>
                          <a:srgbClr val="C00000"/>
                        </a:solidFill>
                        <a:effectLst>
                          <a:outerShdw blurRad="38100" dist="38100" dir="2700000" algn="tl">
                            <a:srgbClr val="000000">
                              <a:alpha val="43137"/>
                            </a:srgbClr>
                          </a:outerShdw>
                        </a:effectLst>
                      </a:endParaRPr>
                    </a:p>
                  </a:txBody>
                  <a:tcPr/>
                </a:tc>
              </a:tr>
            </a:tbl>
          </a:graphicData>
        </a:graphic>
      </p:graphicFrame>
      <p:cxnSp>
        <p:nvCxnSpPr>
          <p:cNvPr id="7" name="Straight Arrow Connector 6"/>
          <p:cNvCxnSpPr/>
          <p:nvPr/>
        </p:nvCxnSpPr>
        <p:spPr>
          <a:xfrm>
            <a:off x="-2844824" y="3140968"/>
            <a:ext cx="15899" cy="30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547664" y="1844824"/>
            <a:ext cx="504056"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4932040" y="3786554"/>
            <a:ext cx="576064" cy="362526"/>
          </a:xfrm>
          <a:prstGeom prst="rightArrow">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ight Arrow 15"/>
          <p:cNvSpPr/>
          <p:nvPr/>
        </p:nvSpPr>
        <p:spPr>
          <a:xfrm flipV="1">
            <a:off x="3365301" y="5241462"/>
            <a:ext cx="1152128" cy="314097"/>
          </a:xfrm>
          <a:prstGeom prst="rightArrow">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ight Arrow 16"/>
          <p:cNvSpPr/>
          <p:nvPr/>
        </p:nvSpPr>
        <p:spPr>
          <a:xfrm>
            <a:off x="3372445" y="5689108"/>
            <a:ext cx="1137841" cy="244574"/>
          </a:xfrm>
          <a:prstGeom prst="rightArrow">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ight Arrow 17"/>
          <p:cNvSpPr/>
          <p:nvPr/>
        </p:nvSpPr>
        <p:spPr>
          <a:xfrm>
            <a:off x="3419872" y="6088561"/>
            <a:ext cx="1137841" cy="247055"/>
          </a:xfrm>
          <a:prstGeom prst="rightArrow">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2208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a:bodyPr>
          <a:lstStyle/>
          <a:p>
            <a:pPr algn="just">
              <a:lnSpc>
                <a:spcPct val="15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p>
          <a:p>
            <a:pPr algn="just">
              <a:lnSpc>
                <a:spcPct val="150000"/>
              </a:lnSpc>
            </a:pP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The following are the rest of the symbols that are used in “</a:t>
            </a:r>
            <a:r>
              <a:rPr lang="en-US" sz="20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Syntactic description</a:t>
            </a:r>
            <a:r>
              <a:rPr lang="en-US" sz="20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0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Aft>
                <a:spcPts val="1000"/>
              </a:spcAft>
            </a:pPr>
            <a:r>
              <a:rPr lang="en-US" sz="2000" b="1" i="1" dirty="0" smtClean="0">
                <a:solidFill>
                  <a:schemeClr val="tx1"/>
                </a:solidFill>
                <a:effectLst>
                  <a:outerShdw blurRad="38100" dist="38100" dir="2700000" algn="tl">
                    <a:srgbClr val="000000">
                      <a:alpha val="43137"/>
                    </a:srgbClr>
                  </a:outerShdw>
                </a:effectLst>
                <a:latin typeface="Times New Roman"/>
                <a:ea typeface="Calibri"/>
                <a:cs typeface="Arial"/>
              </a:rPr>
              <a:t> </a:t>
            </a:r>
            <a:endParaRPr lang="en-US" sz="2000" b="1" dirty="0">
              <a:solidFill>
                <a:schemeClr val="tx1"/>
              </a:solidFill>
              <a:effectLst>
                <a:outerShdw blurRad="38100" dist="38100" dir="2700000" algn="tl">
                  <a:srgbClr val="000000">
                    <a:alpha val="43137"/>
                  </a:srgbClr>
                </a:outerShdw>
              </a:effectLst>
              <a:latin typeface="Times New Roman"/>
              <a:ea typeface="Calibri"/>
              <a:cs typeface="Arial"/>
            </a:endParaRPr>
          </a:p>
          <a:p>
            <a:pPr algn="just">
              <a:lnSpc>
                <a:spcPct val="150000"/>
              </a:lnSpc>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07547300"/>
              </p:ext>
            </p:extLst>
          </p:nvPr>
        </p:nvGraphicFramePr>
        <p:xfrm>
          <a:off x="827586" y="1828872"/>
          <a:ext cx="7920880" cy="4224101"/>
        </p:xfrm>
        <a:graphic>
          <a:graphicData uri="http://schemas.openxmlformats.org/drawingml/2006/table">
            <a:tbl>
              <a:tblPr firstRow="1" bandRow="1">
                <a:tableStyleId>{5C22544A-7EE6-4342-B048-85BDC9FD1C3A}</a:tableStyleId>
              </a:tblPr>
              <a:tblGrid>
                <a:gridCol w="597800"/>
                <a:gridCol w="1046153"/>
                <a:gridCol w="1643955"/>
                <a:gridCol w="597802"/>
                <a:gridCol w="1010832"/>
                <a:gridCol w="3024338"/>
              </a:tblGrid>
              <a:tr h="451043">
                <a:tc>
                  <a:txBody>
                    <a:bodyPr/>
                    <a:lstStyle/>
                    <a:p>
                      <a:r>
                        <a:rPr lang="en-US" sz="1800" dirty="0" smtClean="0">
                          <a:solidFill>
                            <a:srgbClr val="FFFF00"/>
                          </a:solidFill>
                          <a:effectLst>
                            <a:outerShdw blurRad="38100" dist="38100" dir="2700000" algn="tl">
                              <a:srgbClr val="000000">
                                <a:alpha val="43137"/>
                              </a:srgbClr>
                            </a:outerShdw>
                          </a:effectLst>
                        </a:rPr>
                        <a:t>No.</a:t>
                      </a:r>
                      <a:endParaRPr lang="en-US" sz="1800" dirty="0">
                        <a:solidFill>
                          <a:srgbClr val="FFFF00"/>
                        </a:solidFill>
                        <a:effectLst>
                          <a:outerShdw blurRad="38100" dist="38100" dir="2700000" algn="tl">
                            <a:srgbClr val="000000">
                              <a:alpha val="43137"/>
                            </a:srgbClr>
                          </a:outerShdw>
                        </a:effectLst>
                      </a:endParaRPr>
                    </a:p>
                  </a:txBody>
                  <a:tcPr/>
                </a:tc>
                <a:tc>
                  <a:txBody>
                    <a:bodyPr/>
                    <a:lstStyle/>
                    <a:p>
                      <a:r>
                        <a:rPr lang="en-US" sz="1800" dirty="0" smtClean="0">
                          <a:solidFill>
                            <a:srgbClr val="FFFF00"/>
                          </a:solidFill>
                          <a:effectLst>
                            <a:outerShdw blurRad="38100" dist="38100" dir="2700000" algn="tl">
                              <a:srgbClr val="000000">
                                <a:alpha val="43137"/>
                              </a:srgbClr>
                            </a:outerShdw>
                          </a:effectLst>
                        </a:rPr>
                        <a:t>Symbol</a:t>
                      </a:r>
                      <a:endParaRPr lang="en-US" sz="1800" dirty="0">
                        <a:solidFill>
                          <a:srgbClr val="FFFF00"/>
                        </a:solidFill>
                        <a:effectLst>
                          <a:outerShdw blurRad="38100" dist="38100" dir="2700000" algn="tl">
                            <a:srgbClr val="000000">
                              <a:alpha val="43137"/>
                            </a:srgbClr>
                          </a:outerShdw>
                        </a:effectLst>
                      </a:endParaRPr>
                    </a:p>
                  </a:txBody>
                  <a:tcPr/>
                </a:tc>
                <a:tc>
                  <a:txBody>
                    <a:bodyPr/>
                    <a:lstStyle/>
                    <a:p>
                      <a:r>
                        <a:rPr lang="en-US" sz="1800" dirty="0" smtClean="0">
                          <a:solidFill>
                            <a:srgbClr val="FFFF00"/>
                          </a:solidFill>
                          <a:effectLst>
                            <a:outerShdw blurRad="38100" dist="38100" dir="2700000" algn="tl">
                              <a:srgbClr val="000000">
                                <a:alpha val="43137"/>
                              </a:srgbClr>
                            </a:outerShdw>
                          </a:effectLst>
                        </a:rPr>
                        <a:t>Full term</a:t>
                      </a:r>
                      <a:endParaRPr lang="en-US" sz="1800" dirty="0">
                        <a:solidFill>
                          <a:srgbClr val="FFFF00"/>
                        </a:solidFill>
                        <a:effectLst>
                          <a:outerShdw blurRad="38100" dist="38100" dir="2700000" algn="tl">
                            <a:srgbClr val="000000">
                              <a:alpha val="43137"/>
                            </a:srgbClr>
                          </a:outerShdw>
                        </a:effectLst>
                      </a:endParaRPr>
                    </a:p>
                  </a:txBody>
                  <a:tcPr/>
                </a:tc>
                <a:tc>
                  <a:txBody>
                    <a:bodyPr/>
                    <a:lstStyle/>
                    <a:p>
                      <a:r>
                        <a:rPr lang="en-US" sz="1800" dirty="0" smtClean="0">
                          <a:solidFill>
                            <a:srgbClr val="FFFF00"/>
                          </a:solidFill>
                          <a:effectLst>
                            <a:outerShdw blurRad="38100" dist="38100" dir="2700000" algn="tl">
                              <a:srgbClr val="000000">
                                <a:alpha val="43137"/>
                              </a:srgbClr>
                            </a:outerShdw>
                          </a:effectLst>
                        </a:rPr>
                        <a:t>No.</a:t>
                      </a:r>
                      <a:endParaRPr lang="en-US" sz="1800" dirty="0">
                        <a:solidFill>
                          <a:srgbClr val="FFFF00"/>
                        </a:solidFill>
                        <a:effectLst>
                          <a:outerShdw blurRad="38100" dist="38100" dir="2700000" algn="tl">
                            <a:srgbClr val="000000">
                              <a:alpha val="43137"/>
                            </a:srgbClr>
                          </a:outerShdw>
                        </a:effectLst>
                      </a:endParaRPr>
                    </a:p>
                  </a:txBody>
                  <a:tcPr/>
                </a:tc>
                <a:tc>
                  <a:txBody>
                    <a:bodyPr/>
                    <a:lstStyle/>
                    <a:p>
                      <a:r>
                        <a:rPr lang="en-US" sz="1800" dirty="0" smtClean="0">
                          <a:solidFill>
                            <a:srgbClr val="FFFF00"/>
                          </a:solidFill>
                          <a:effectLst>
                            <a:outerShdw blurRad="38100" dist="38100" dir="2700000" algn="tl">
                              <a:srgbClr val="000000">
                                <a:alpha val="43137"/>
                              </a:srgbClr>
                            </a:outerShdw>
                          </a:effectLst>
                        </a:rPr>
                        <a:t>Symbol</a:t>
                      </a:r>
                      <a:endParaRPr lang="en-US" sz="1800" dirty="0">
                        <a:solidFill>
                          <a:srgbClr val="FFFF00"/>
                        </a:solidFill>
                        <a:effectLst>
                          <a:outerShdw blurRad="38100" dist="38100" dir="2700000" algn="tl">
                            <a:srgbClr val="000000">
                              <a:alpha val="43137"/>
                            </a:srgbClr>
                          </a:outerShdw>
                        </a:effectLst>
                      </a:endParaRPr>
                    </a:p>
                  </a:txBody>
                  <a:tcPr/>
                </a:tc>
                <a:tc>
                  <a:txBody>
                    <a:bodyPr/>
                    <a:lstStyle/>
                    <a:p>
                      <a:r>
                        <a:rPr lang="en-US" sz="1800" dirty="0" smtClean="0">
                          <a:solidFill>
                            <a:srgbClr val="FFFF00"/>
                          </a:solidFill>
                          <a:effectLst>
                            <a:outerShdw blurRad="38100" dist="38100" dir="2700000" algn="tl">
                              <a:srgbClr val="000000">
                                <a:alpha val="43137"/>
                              </a:srgbClr>
                            </a:outerShdw>
                          </a:effectLst>
                        </a:rPr>
                        <a:t>Full </a:t>
                      </a:r>
                      <a:r>
                        <a:rPr lang="en-US" sz="1800" dirty="0" smtClean="0">
                          <a:solidFill>
                            <a:srgbClr val="FFFF00"/>
                          </a:solidFill>
                          <a:effectLst>
                            <a:outerShdw blurRad="38100" dist="38100" dir="2700000" algn="tl">
                              <a:srgbClr val="000000">
                                <a:alpha val="43137"/>
                              </a:srgbClr>
                            </a:outerShdw>
                          </a:effectLst>
                        </a:rPr>
                        <a:t>Term</a:t>
                      </a:r>
                      <a:endParaRPr lang="en-US" sz="1800" dirty="0">
                        <a:solidFill>
                          <a:srgbClr val="FFFF00"/>
                        </a:solidFill>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1</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S</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Sentence</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9</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Pp.</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Prepositional phrase</a:t>
                      </a:r>
                      <a:endParaRPr lang="en-US" dirty="0">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2</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N</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Noun</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10</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NP</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Noun phrase</a:t>
                      </a:r>
                      <a:endParaRPr lang="en-US" dirty="0">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3</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V</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Verb</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11</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VP</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Verb phrase</a:t>
                      </a:r>
                      <a:endParaRPr lang="en-US" dirty="0">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4</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Art</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Article</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12</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CP</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Complemented phrase</a:t>
                      </a:r>
                      <a:endParaRPr lang="en-US" dirty="0">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5</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PN</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Proper Noun</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13</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Pro.</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Pronoun</a:t>
                      </a:r>
                      <a:endParaRPr lang="en-US" dirty="0">
                        <a:effectLst>
                          <a:outerShdw blurRad="38100" dist="38100" dir="2700000" algn="tl">
                            <a:srgbClr val="000000">
                              <a:alpha val="43137"/>
                            </a:srgbClr>
                          </a:outerShdw>
                        </a:effectLst>
                      </a:endParaRPr>
                    </a:p>
                  </a:txBody>
                  <a:tcPr/>
                </a:tc>
              </a:tr>
              <a:tr h="451043">
                <a:tc>
                  <a:txBody>
                    <a:bodyPr/>
                    <a:lstStyle/>
                    <a:p>
                      <a:r>
                        <a:rPr lang="en-US" dirty="0" smtClean="0">
                          <a:effectLst>
                            <a:outerShdw blurRad="38100" dist="38100" dir="2700000" algn="tl">
                              <a:srgbClr val="000000">
                                <a:alpha val="43137"/>
                              </a:srgbClr>
                            </a:outerShdw>
                          </a:effectLst>
                        </a:rPr>
                        <a:t>6</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Adv.</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Adverb</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14</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Aux.</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Auxiliary verb</a:t>
                      </a:r>
                      <a:endParaRPr lang="en-US" dirty="0">
                        <a:effectLst>
                          <a:outerShdw blurRad="38100" dist="38100" dir="2700000" algn="tl">
                            <a:srgbClr val="000000">
                              <a:alpha val="43137"/>
                            </a:srgbClr>
                          </a:outerShdw>
                        </a:effectLst>
                      </a:endParaRPr>
                    </a:p>
                  </a:txBody>
                  <a:tcPr/>
                </a:tc>
              </a:tr>
              <a:tr h="898448">
                <a:tc>
                  <a:txBody>
                    <a:bodyPr/>
                    <a:lstStyle/>
                    <a:p>
                      <a:r>
                        <a:rPr lang="en-US" dirty="0" smtClean="0">
                          <a:effectLst>
                            <a:outerShdw blurRad="38100" dist="38100" dir="2700000" algn="tl">
                              <a:srgbClr val="000000">
                                <a:alpha val="43137"/>
                              </a:srgbClr>
                            </a:outerShdw>
                          </a:effectLst>
                        </a:rPr>
                        <a:t>7</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8</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Adj.</a:t>
                      </a:r>
                    </a:p>
                    <a:p>
                      <a:endParaRPr lang="en-US" b="1" dirty="0" smtClean="0">
                        <a:solidFill>
                          <a:srgbClr val="C00000"/>
                        </a:solidFill>
                        <a:effectLst>
                          <a:outerShdw blurRad="38100" dist="38100" dir="2700000" algn="tl">
                            <a:srgbClr val="000000">
                              <a:alpha val="43137"/>
                            </a:srgbClr>
                          </a:outerShdw>
                        </a:effectLst>
                      </a:endParaRPr>
                    </a:p>
                    <a:p>
                      <a:r>
                        <a:rPr lang="en-US" b="1" dirty="0" smtClean="0">
                          <a:solidFill>
                            <a:srgbClr val="C00000"/>
                          </a:solidFill>
                          <a:effectLst>
                            <a:outerShdw blurRad="38100" dist="38100" dir="2700000" algn="tl">
                              <a:srgbClr val="000000">
                                <a:alpha val="43137"/>
                              </a:srgbClr>
                            </a:outerShdw>
                          </a:effectLst>
                        </a:rPr>
                        <a:t>Pre.</a:t>
                      </a:r>
                      <a:endParaRPr lang="en-US"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Adjective</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Preposition</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15</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16</a:t>
                      </a:r>
                      <a:endParaRPr lang="en-US" dirty="0">
                        <a:effectLst>
                          <a:outerShdw blurRad="38100" dist="38100" dir="2700000" algn="tl">
                            <a:srgbClr val="000000">
                              <a:alpha val="43137"/>
                            </a:srgbClr>
                          </a:outerShdw>
                        </a:effectLst>
                      </a:endParaRPr>
                    </a:p>
                  </a:txBody>
                  <a:tcPr/>
                </a:tc>
                <a:tc>
                  <a:txBody>
                    <a:bodyPr/>
                    <a:lstStyle/>
                    <a:p>
                      <a:r>
                        <a:rPr lang="en-US" b="1" dirty="0" smtClean="0">
                          <a:solidFill>
                            <a:srgbClr val="C00000"/>
                          </a:solidFill>
                          <a:effectLst>
                            <a:outerShdw blurRad="38100" dist="38100" dir="2700000" algn="tl">
                              <a:srgbClr val="000000">
                                <a:alpha val="43137"/>
                              </a:srgbClr>
                            </a:outerShdw>
                          </a:effectLst>
                        </a:rPr>
                        <a:t>C</a:t>
                      </a:r>
                    </a:p>
                    <a:p>
                      <a:endParaRPr lang="en-US" b="1" dirty="0" smtClean="0">
                        <a:solidFill>
                          <a:srgbClr val="C00000"/>
                        </a:solidFill>
                        <a:effectLst>
                          <a:outerShdw blurRad="38100" dist="38100" dir="2700000" algn="tl">
                            <a:srgbClr val="000000">
                              <a:alpha val="43137"/>
                            </a:srgbClr>
                          </a:outerShdw>
                        </a:effectLst>
                      </a:endParaRPr>
                    </a:p>
                    <a:p>
                      <a:r>
                        <a:rPr lang="en-US" sz="2800" b="1" dirty="0" smtClean="0">
                          <a:solidFill>
                            <a:srgbClr val="C00000"/>
                          </a:solidFill>
                          <a:effectLst>
                            <a:outerShdw blurRad="38100" dist="38100" dir="2700000" algn="tl">
                              <a:srgbClr val="000000">
                                <a:alpha val="43137"/>
                              </a:srgbClr>
                            </a:outerShdw>
                          </a:effectLst>
                        </a:rPr>
                        <a:t>*</a:t>
                      </a:r>
                      <a:endParaRPr lang="en-US" sz="2800" b="1" dirty="0">
                        <a:solidFill>
                          <a:srgbClr val="C00000"/>
                        </a:solidFill>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Complementizer</a:t>
                      </a:r>
                    </a:p>
                    <a:p>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eg</a:t>
                      </a:r>
                      <a:r>
                        <a:rPr lang="en-US" dirty="0" smtClean="0">
                          <a:effectLst>
                            <a:outerShdw blurRad="38100" dist="38100" dir="2700000" algn="tl">
                              <a:srgbClr val="000000">
                                <a:alpha val="43137"/>
                              </a:srgbClr>
                            </a:outerShdw>
                          </a:effectLst>
                        </a:rPr>
                        <a:t>.</a:t>
                      </a:r>
                      <a:r>
                        <a:rPr lang="en-US" baseline="0" dirty="0" smtClean="0">
                          <a:effectLst>
                            <a:outerShdw blurRad="38100" dist="38100" dir="2700000" algn="tl">
                              <a:srgbClr val="000000">
                                <a:alpha val="43137"/>
                              </a:srgbClr>
                            </a:outerShdw>
                          </a:effectLst>
                        </a:rPr>
                        <a:t> Who, that, which, etc.)</a:t>
                      </a:r>
                    </a:p>
                    <a:p>
                      <a:r>
                        <a:rPr lang="en-US" baseline="0" dirty="0" smtClean="0">
                          <a:effectLst>
                            <a:outerShdw blurRad="38100" dist="38100" dir="2700000" algn="tl">
                              <a:srgbClr val="000000">
                                <a:alpha val="43137"/>
                              </a:srgbClr>
                            </a:outerShdw>
                          </a:effectLst>
                        </a:rPr>
                        <a:t>Ungrammatical Sentence</a:t>
                      </a:r>
                      <a:endParaRPr lang="en-US"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259217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05264"/>
            <a:ext cx="8229600" cy="648072"/>
          </a:xfrm>
        </p:spPr>
        <p:txBody>
          <a:bodyPr/>
          <a:lstStyle/>
          <a:p>
            <a:pPr algn="l">
              <a:lnSpc>
                <a:spcPct val="150000"/>
              </a:lnSpc>
            </a:pPr>
            <a:r>
              <a:rPr lang="en-US" sz="2400" b="1" i="1" dirty="0" smtClean="0">
                <a:solidFill>
                  <a:srgbClr val="C00000"/>
                </a:solidFill>
                <a:effectLst>
                  <a:outerShdw blurRad="38100" dist="38100" dir="2700000" algn="tl">
                    <a:srgbClr val="000000">
                      <a:alpha val="43137"/>
                    </a:srgbClr>
                  </a:outerShdw>
                </a:effectLst>
              </a:rPr>
              <a:t>Phrase – Structure Rules</a:t>
            </a:r>
            <a:br>
              <a:rPr lang="en-US" sz="2400" b="1" i="1" dirty="0" smtClean="0">
                <a:solidFill>
                  <a:srgbClr val="C00000"/>
                </a:solidFill>
                <a:effectLst>
                  <a:outerShdw blurRad="38100" dist="38100" dir="2700000" algn="tl">
                    <a:srgbClr val="000000">
                      <a:alpha val="43137"/>
                    </a:srgbClr>
                  </a:outerShdw>
                </a:effectLst>
              </a:rPr>
            </a:br>
            <a:r>
              <a:rPr lang="en-US" sz="2000" b="1" i="1" dirty="0" smtClean="0">
                <a:solidFill>
                  <a:schemeClr val="tx1"/>
                </a:solidFill>
                <a:effectLst>
                  <a:outerShdw blurRad="38100" dist="38100" dir="2700000" algn="tl">
                    <a:srgbClr val="000000">
                      <a:alpha val="43137"/>
                    </a:srgbClr>
                  </a:outerShdw>
                </a:effectLst>
              </a:rPr>
              <a:t>They are the </a:t>
            </a:r>
            <a:r>
              <a:rPr lang="en-US" sz="2000" b="1" i="1" dirty="0" smtClean="0">
                <a:solidFill>
                  <a:srgbClr val="C00000"/>
                </a:solidFill>
                <a:effectLst>
                  <a:outerShdw blurRad="38100" dist="38100" dir="2700000" algn="tl">
                    <a:srgbClr val="000000">
                      <a:alpha val="43137"/>
                    </a:srgbClr>
                  </a:outerShdw>
                </a:effectLst>
              </a:rPr>
              <a:t>Rules</a:t>
            </a:r>
            <a:r>
              <a:rPr lang="en-US" sz="2000" b="1" i="1" dirty="0" smtClean="0">
                <a:solidFill>
                  <a:schemeClr val="tx1"/>
                </a:solidFill>
                <a:effectLst>
                  <a:outerShdw blurRad="38100" dist="38100" dir="2700000" algn="tl">
                    <a:srgbClr val="000000">
                      <a:alpha val="43137"/>
                    </a:srgbClr>
                  </a:outerShdw>
                </a:effectLst>
              </a:rPr>
              <a:t> that refer to the different level of </a:t>
            </a:r>
            <a:r>
              <a:rPr lang="en-US" sz="2000" b="1" i="1" dirty="0" smtClean="0">
                <a:solidFill>
                  <a:srgbClr val="C00000"/>
                </a:solidFill>
                <a:effectLst>
                  <a:outerShdw blurRad="38100" dist="38100" dir="2700000" algn="tl">
                    <a:srgbClr val="000000">
                      <a:alpha val="43137"/>
                    </a:srgbClr>
                  </a:outerShdw>
                </a:effectLst>
              </a:rPr>
              <a:t>Syntactic analysis of a sentence</a:t>
            </a:r>
            <a:r>
              <a:rPr lang="en-US" sz="2000" b="1" i="1" dirty="0" smtClean="0">
                <a:solidFill>
                  <a:schemeClr val="tx1"/>
                </a:solidFill>
                <a:effectLst>
                  <a:outerShdw blurRad="38100" dist="38100" dir="2700000" algn="tl">
                    <a:srgbClr val="000000">
                      <a:alpha val="43137"/>
                    </a:srgbClr>
                  </a:outerShdw>
                </a:effectLst>
              </a:rPr>
              <a:t>, showing its structure of </a:t>
            </a:r>
            <a:r>
              <a:rPr lang="en-US" sz="2000" b="1" i="1" dirty="0" smtClean="0">
                <a:solidFill>
                  <a:srgbClr val="C00000"/>
                </a:solidFill>
                <a:effectLst>
                  <a:outerShdw blurRad="38100" dist="38100" dir="2700000" algn="tl">
                    <a:srgbClr val="000000">
                      <a:alpha val="43137"/>
                    </a:srgbClr>
                  </a:outerShdw>
                </a:effectLst>
              </a:rPr>
              <a:t>NP</a:t>
            </a:r>
            <a:r>
              <a:rPr lang="en-US" sz="2000" b="1" i="1" dirty="0" smtClean="0">
                <a:solidFill>
                  <a:schemeClr val="tx1"/>
                </a:solidFill>
                <a:effectLst>
                  <a:outerShdw blurRad="38100" dist="38100" dir="2700000" algn="tl">
                    <a:srgbClr val="000000">
                      <a:alpha val="43137"/>
                    </a:srgbClr>
                  </a:outerShdw>
                </a:effectLst>
              </a:rPr>
              <a:t> and </a:t>
            </a:r>
            <a:r>
              <a:rPr lang="en-US" sz="2000" b="1" i="1" dirty="0" smtClean="0">
                <a:solidFill>
                  <a:srgbClr val="C00000"/>
                </a:solidFill>
                <a:effectLst>
                  <a:outerShdw blurRad="38100" dist="38100" dir="2700000" algn="tl">
                    <a:srgbClr val="000000">
                      <a:alpha val="43137"/>
                    </a:srgbClr>
                  </a:outerShdw>
                </a:effectLst>
              </a:rPr>
              <a:t>VP</a:t>
            </a:r>
            <a:r>
              <a:rPr lang="en-US" sz="2000" b="1" i="1" dirty="0" smtClean="0">
                <a:solidFill>
                  <a:schemeClr val="tx1"/>
                </a:solidFill>
                <a:effectLst>
                  <a:outerShdw blurRad="38100" dist="38100" dir="2700000" algn="tl">
                    <a:srgbClr val="000000">
                      <a:alpha val="43137"/>
                    </a:srgbClr>
                  </a:outerShdw>
                </a:effectLst>
              </a:rPr>
              <a:t>:</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rgbClr val="002060"/>
                </a:solidFill>
                <a:effectLst>
                  <a:outerShdw blurRad="38100" dist="38100" dir="2700000" algn="tl">
                    <a:srgbClr val="000000">
                      <a:alpha val="43137"/>
                    </a:srgbClr>
                  </a:outerShdw>
                </a:effectLst>
              </a:rPr>
              <a:t>S</a:t>
            </a:r>
            <a:r>
              <a:rPr lang="en-US" sz="2000" b="1" i="1" dirty="0" smtClean="0">
                <a:solidFill>
                  <a:schemeClr val="tx1"/>
                </a:solidFill>
                <a:effectLst>
                  <a:outerShdw blurRad="38100" dist="38100" dir="2700000" algn="tl">
                    <a:srgbClr val="000000">
                      <a:alpha val="43137"/>
                    </a:srgbClr>
                  </a:outerShdw>
                </a:effectLst>
              </a:rPr>
              <a:t>                                        </a:t>
            </a:r>
            <a:r>
              <a:rPr lang="en-US" sz="2000" b="1" i="1" dirty="0" smtClean="0">
                <a:solidFill>
                  <a:srgbClr val="C00000"/>
                </a:solidFill>
                <a:effectLst>
                  <a:outerShdw blurRad="38100" dist="38100" dir="2700000" algn="tl">
                    <a:srgbClr val="000000">
                      <a:alpha val="43137"/>
                    </a:srgbClr>
                  </a:outerShdw>
                </a:effectLst>
              </a:rPr>
              <a:t>NP</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VP</a:t>
            </a:r>
            <a:r>
              <a:rPr lang="en-US" sz="2000" b="1" i="1" dirty="0" smtClean="0">
                <a:solidFill>
                  <a:schemeClr val="tx1"/>
                </a:solidFill>
                <a:effectLst>
                  <a:outerShdw blurRad="38100" dist="38100" dir="2700000" algn="tl">
                    <a:srgbClr val="000000">
                      <a:alpha val="43137"/>
                    </a:srgbClr>
                  </a:outerShdw>
                </a:effectLst>
              </a:rPr>
              <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chemeClr val="tx1"/>
                </a:solidFill>
                <a:effectLst>
                  <a:outerShdw blurRad="38100" dist="38100" dir="2700000" algn="tl">
                    <a:srgbClr val="000000">
                      <a:alpha val="43137"/>
                    </a:srgbClr>
                  </a:outerShdw>
                </a:effectLst>
              </a:rPr>
              <a:t>                                           </a:t>
            </a:r>
            <a:r>
              <a:rPr lang="en-US" sz="2000" b="1" i="1" dirty="0" err="1" smtClean="0">
                <a:solidFill>
                  <a:schemeClr val="tx1"/>
                </a:solidFill>
                <a:effectLst>
                  <a:outerShdw blurRad="38100" dist="38100" dir="2700000" algn="tl">
                    <a:srgbClr val="000000">
                      <a:alpha val="43137"/>
                    </a:srgbClr>
                  </a:outerShdw>
                </a:effectLst>
              </a:rPr>
              <a:t>eg</a:t>
            </a:r>
            <a:r>
              <a:rPr lang="en-US" sz="2000" b="1" i="1" dirty="0" smtClean="0">
                <a:solidFill>
                  <a:schemeClr val="tx1"/>
                </a:solidFill>
                <a:effectLst>
                  <a:outerShdw blurRad="38100" dist="38100" dir="2700000" algn="tl">
                    <a:srgbClr val="000000">
                      <a:alpha val="43137"/>
                    </a:srgbClr>
                  </a:outerShdw>
                </a:effectLst>
              </a:rPr>
              <a:t>. Mary saw George recently</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rgbClr val="002060"/>
                </a:solidFill>
                <a:effectLst>
                  <a:outerShdw blurRad="38100" dist="38100" dir="2700000" algn="tl">
                    <a:srgbClr val="000000">
                      <a:alpha val="43137"/>
                    </a:srgbClr>
                  </a:outerShdw>
                </a:effectLst>
              </a:rPr>
              <a:t>NP</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Art.</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Adj</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N</a:t>
            </a:r>
            <a:r>
              <a:rPr lang="en-US" sz="2000" b="1" i="1" dirty="0" smtClean="0">
                <a:solidFill>
                  <a:schemeClr val="tx1"/>
                </a:solidFill>
                <a:effectLst>
                  <a:outerShdw blurRad="38100" dist="38100" dir="2700000" algn="tl">
                    <a:srgbClr val="000000">
                      <a:alpha val="43137"/>
                    </a:srgbClr>
                  </a:outerShdw>
                </a:effectLst>
              </a:rPr>
              <a:t> </a:t>
            </a:r>
            <a:r>
              <a:rPr lang="en-US" sz="2000" b="1" i="1" dirty="0">
                <a:solidFill>
                  <a:schemeClr val="tx1"/>
                </a:solidFill>
                <a:effectLst>
                  <a:outerShdw blurRad="38100" dist="38100" dir="2700000" algn="tl">
                    <a:srgbClr val="000000">
                      <a:alpha val="43137"/>
                    </a:srgbClr>
                  </a:outerShdw>
                </a:effectLst>
              </a:rPr>
              <a:t>,</a:t>
            </a:r>
            <a:r>
              <a:rPr lang="en-US" sz="2000" b="1" i="1" dirty="0" smtClean="0">
                <a:solidFill>
                  <a:srgbClr val="C00000"/>
                </a:solidFill>
                <a:effectLst>
                  <a:outerShdw blurRad="38100" dist="38100" dir="2700000" algn="tl">
                    <a:srgbClr val="000000">
                      <a:alpha val="43137"/>
                    </a:srgbClr>
                  </a:outerShdw>
                </a:effectLst>
              </a:rPr>
              <a:t>Pro</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PN</a:t>
            </a:r>
            <a:r>
              <a:rPr lang="en-US" sz="2000" b="1" i="1" dirty="0" smtClean="0">
                <a:solidFill>
                  <a:schemeClr val="tx1"/>
                </a:solidFill>
                <a:effectLst>
                  <a:outerShdw blurRad="38100" dist="38100" dir="2700000" algn="tl">
                    <a:srgbClr val="000000">
                      <a:alpha val="43137"/>
                    </a:srgbClr>
                  </a:outerShdw>
                </a:effectLst>
              </a:rPr>
              <a:t>}</a:t>
            </a:r>
            <a:br>
              <a:rPr lang="en-US" sz="2000" b="1" i="1" dirty="0" smtClean="0">
                <a:solidFill>
                  <a:schemeClr val="tx1"/>
                </a:solidFill>
                <a:effectLst>
                  <a:outerShdw blurRad="38100" dist="38100" dir="2700000" algn="tl">
                    <a:srgbClr val="000000">
                      <a:alpha val="43137"/>
                    </a:srgbClr>
                  </a:outerShdw>
                </a:effectLst>
              </a:rPr>
            </a:br>
            <a:r>
              <a:rPr lang="en-US" sz="2000" b="1" i="1" dirty="0">
                <a:solidFill>
                  <a:schemeClr val="tx1"/>
                </a:solidFill>
                <a:effectLst>
                  <a:outerShdw blurRad="38100" dist="38100" dir="2700000" algn="tl">
                    <a:srgbClr val="000000">
                      <a:alpha val="43137"/>
                    </a:srgbClr>
                  </a:outerShdw>
                </a:effectLst>
              </a:rPr>
              <a:t> </a:t>
            </a:r>
            <a:r>
              <a:rPr lang="en-US" sz="2000" b="1" i="1" dirty="0" smtClean="0">
                <a:solidFill>
                  <a:schemeClr val="tx1"/>
                </a:solidFill>
                <a:effectLst>
                  <a:outerShdw blurRad="38100" dist="38100" dir="2700000" algn="tl">
                    <a:srgbClr val="000000">
                      <a:alpha val="43137"/>
                    </a:srgbClr>
                  </a:outerShdw>
                </a:effectLst>
              </a:rPr>
              <a:t>                                         </a:t>
            </a:r>
            <a:r>
              <a:rPr lang="en-US" sz="2000" b="1" i="1" dirty="0" err="1" smtClean="0">
                <a:solidFill>
                  <a:schemeClr val="tx1"/>
                </a:solidFill>
                <a:effectLst>
                  <a:outerShdw blurRad="38100" dist="38100" dir="2700000" algn="tl">
                    <a:srgbClr val="000000">
                      <a:alpha val="43137"/>
                    </a:srgbClr>
                  </a:outerShdw>
                </a:effectLst>
              </a:rPr>
              <a:t>eg</a:t>
            </a:r>
            <a:r>
              <a:rPr lang="en-US" sz="2000" b="1" i="1" dirty="0" smtClean="0">
                <a:solidFill>
                  <a:schemeClr val="tx1"/>
                </a:solidFill>
                <a:effectLst>
                  <a:outerShdw blurRad="38100" dist="38100" dir="2700000" algn="tl">
                    <a:srgbClr val="000000">
                      <a:alpha val="43137"/>
                    </a:srgbClr>
                  </a:outerShdw>
                </a:effectLst>
              </a:rPr>
              <a:t>. The beautiful child , They, We, Mary, John. </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rgbClr val="002060"/>
                </a:solidFill>
                <a:effectLst>
                  <a:outerShdw blurRad="38100" dist="38100" dir="2700000" algn="tl">
                    <a:srgbClr val="000000">
                      <a:alpha val="43137"/>
                    </a:srgbClr>
                  </a:outerShdw>
                </a:effectLst>
              </a:rPr>
              <a:t>VP</a:t>
            </a:r>
            <a:r>
              <a:rPr lang="en-US" sz="2000" b="1" i="1" dirty="0" smtClean="0">
                <a:solidFill>
                  <a:schemeClr val="tx1"/>
                </a:solidFill>
                <a:effectLst>
                  <a:outerShdw blurRad="38100" dist="38100" dir="2700000" algn="tl">
                    <a:srgbClr val="000000">
                      <a:alpha val="43137"/>
                    </a:srgbClr>
                  </a:outerShdw>
                </a:effectLst>
              </a:rPr>
              <a:t>                                      </a:t>
            </a:r>
            <a:r>
              <a:rPr lang="en-US" sz="2000" b="1" i="1" dirty="0" smtClean="0">
                <a:solidFill>
                  <a:srgbClr val="C00000"/>
                </a:solidFill>
                <a:effectLst>
                  <a:outerShdw blurRad="38100" dist="38100" dir="2700000" algn="tl">
                    <a:srgbClr val="000000">
                      <a:alpha val="43137"/>
                    </a:srgbClr>
                  </a:outerShdw>
                </a:effectLst>
              </a:rPr>
              <a:t>V</a:t>
            </a:r>
            <a:r>
              <a:rPr lang="en-US" sz="2000" b="1" i="1" dirty="0" smtClean="0">
                <a:solidFill>
                  <a:schemeClr val="tx1"/>
                </a:solidFill>
                <a:effectLst>
                  <a:outerShdw blurRad="38100" dist="38100" dir="2700000" algn="tl">
                    <a:srgbClr val="000000">
                      <a:alpha val="43137"/>
                    </a:srgbClr>
                  </a:outerShdw>
                </a:effectLst>
              </a:rPr>
              <a:t>+ </a:t>
            </a:r>
            <a:r>
              <a:rPr lang="en-US" sz="2000" b="1" i="1" dirty="0" smtClean="0">
                <a:solidFill>
                  <a:srgbClr val="C00000"/>
                </a:solidFill>
                <a:effectLst>
                  <a:outerShdw blurRad="38100" dist="38100" dir="2700000" algn="tl">
                    <a:srgbClr val="000000">
                      <a:alpha val="43137"/>
                    </a:srgbClr>
                  </a:outerShdw>
                </a:effectLst>
              </a:rPr>
              <a:t>NP</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Pp</a:t>
            </a:r>
            <a:r>
              <a:rPr lang="en-US" sz="2000" b="1" i="1" dirty="0" smtClean="0">
                <a:solidFill>
                  <a:schemeClr val="tx1"/>
                </a:solidFill>
                <a:effectLst>
                  <a:outerShdw blurRad="38100" dist="38100" dir="2700000" algn="tl">
                    <a:srgbClr val="000000">
                      <a:alpha val="43137"/>
                    </a:srgbClr>
                  </a:outerShdw>
                </a:effectLst>
              </a:rPr>
              <a:t>),  (</a:t>
            </a:r>
            <a:r>
              <a:rPr lang="en-US" sz="2000" b="1" i="1" dirty="0" smtClean="0">
                <a:solidFill>
                  <a:srgbClr val="C00000"/>
                </a:solidFill>
                <a:effectLst>
                  <a:outerShdw blurRad="38100" dist="38100" dir="2700000" algn="tl">
                    <a:srgbClr val="000000">
                      <a:alpha val="43137"/>
                    </a:srgbClr>
                  </a:outerShdw>
                </a:effectLst>
              </a:rPr>
              <a:t>Adv</a:t>
            </a:r>
            <a:r>
              <a:rPr lang="en-US" sz="2000" b="1" i="1" dirty="0" smtClean="0">
                <a:solidFill>
                  <a:schemeClr val="tx1"/>
                </a:solidFill>
                <a:effectLst>
                  <a:outerShdw blurRad="38100" dist="38100" dir="2700000" algn="tl">
                    <a:srgbClr val="000000">
                      <a:alpha val="43137"/>
                    </a:srgbClr>
                  </a:outerShdw>
                </a:effectLst>
              </a:rPr>
              <a:t>. )</a:t>
            </a:r>
            <a:br>
              <a:rPr lang="en-US" sz="2000" b="1" i="1" dirty="0" smtClean="0">
                <a:solidFill>
                  <a:schemeClr val="tx1"/>
                </a:solidFill>
                <a:effectLst>
                  <a:outerShdw blurRad="38100" dist="38100" dir="2700000" algn="tl">
                    <a:srgbClr val="000000">
                      <a:alpha val="43137"/>
                    </a:srgbClr>
                  </a:outerShdw>
                </a:effectLst>
              </a:rPr>
            </a:br>
            <a:r>
              <a:rPr lang="en-US" sz="2000" b="1" i="1" dirty="0">
                <a:solidFill>
                  <a:schemeClr val="tx1"/>
                </a:solidFill>
                <a:effectLst>
                  <a:outerShdw blurRad="38100" dist="38100" dir="2700000" algn="tl">
                    <a:srgbClr val="000000">
                      <a:alpha val="43137"/>
                    </a:srgbClr>
                  </a:outerShdw>
                </a:effectLst>
              </a:rPr>
              <a:t> </a:t>
            </a:r>
            <a:r>
              <a:rPr lang="en-US" sz="2000" b="1" i="1" dirty="0" smtClean="0">
                <a:solidFill>
                  <a:schemeClr val="tx1"/>
                </a:solidFill>
                <a:effectLst>
                  <a:outerShdw blurRad="38100" dist="38100" dir="2700000" algn="tl">
                    <a:srgbClr val="000000">
                      <a:alpha val="43137"/>
                    </a:srgbClr>
                  </a:outerShdw>
                </a:effectLst>
              </a:rPr>
              <a:t>                                          washes the dishes (by herself), yesterday.</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rgbClr val="002060"/>
                </a:solidFill>
                <a:effectLst>
                  <a:outerShdw blurRad="38100" dist="38100" dir="2700000" algn="tl">
                    <a:srgbClr val="000000">
                      <a:alpha val="43137"/>
                    </a:srgbClr>
                  </a:outerShdw>
                </a:effectLst>
              </a:rPr>
              <a:t>Pp</a:t>
            </a:r>
            <a:r>
              <a:rPr lang="en-US" sz="2000" b="1" i="1" dirty="0" smtClean="0">
                <a:solidFill>
                  <a:schemeClr val="tx1"/>
                </a:solidFill>
                <a:effectLst>
                  <a:outerShdw blurRad="38100" dist="38100" dir="2700000" algn="tl">
                    <a:srgbClr val="000000">
                      <a:alpha val="43137"/>
                    </a:srgbClr>
                  </a:outerShdw>
                </a:effectLst>
              </a:rPr>
              <a:t>                                      </a:t>
            </a:r>
            <a:r>
              <a:rPr lang="en-US" sz="2000" b="1" i="1" dirty="0" smtClean="0">
                <a:solidFill>
                  <a:srgbClr val="C00000"/>
                </a:solidFill>
                <a:effectLst>
                  <a:outerShdw blurRad="38100" dist="38100" dir="2700000" algn="tl">
                    <a:srgbClr val="000000">
                      <a:alpha val="43137"/>
                    </a:srgbClr>
                  </a:outerShdw>
                </a:effectLst>
              </a:rPr>
              <a:t>Prep</a:t>
            </a:r>
            <a:r>
              <a:rPr lang="en-US" sz="2000" b="1" i="1" dirty="0" smtClean="0">
                <a:solidFill>
                  <a:schemeClr val="tx1"/>
                </a:solidFill>
                <a:effectLst>
                  <a:outerShdw blurRad="38100" dist="38100" dir="2700000" algn="tl">
                    <a:srgbClr val="000000">
                      <a:alpha val="43137"/>
                    </a:srgbClr>
                  </a:outerShdw>
                </a:effectLst>
              </a:rPr>
              <a:t>. + </a:t>
            </a:r>
            <a:r>
              <a:rPr lang="en-US" sz="2000" b="1" i="1" dirty="0" smtClean="0">
                <a:solidFill>
                  <a:srgbClr val="C00000"/>
                </a:solidFill>
                <a:effectLst>
                  <a:outerShdw blurRad="38100" dist="38100" dir="2700000" algn="tl">
                    <a:srgbClr val="000000">
                      <a:alpha val="43137"/>
                    </a:srgbClr>
                  </a:outerShdw>
                </a:effectLst>
              </a:rPr>
              <a:t>NP</a:t>
            </a:r>
            <a:r>
              <a:rPr lang="en-US" sz="2000" b="1" i="1" dirty="0" smtClean="0">
                <a:solidFill>
                  <a:schemeClr val="tx1"/>
                </a:solidFill>
                <a:effectLst>
                  <a:outerShdw blurRad="38100" dist="38100" dir="2700000" algn="tl">
                    <a:srgbClr val="000000">
                      <a:alpha val="43137"/>
                    </a:srgbClr>
                  </a:outerShdw>
                </a:effectLst>
              </a:rPr>
              <a:t/>
            </a:r>
            <a:br>
              <a:rPr lang="en-US" sz="2000" b="1" i="1" dirty="0" smtClean="0">
                <a:solidFill>
                  <a:schemeClr val="tx1"/>
                </a:solidFill>
                <a:effectLst>
                  <a:outerShdw blurRad="38100" dist="38100" dir="2700000" algn="tl">
                    <a:srgbClr val="000000">
                      <a:alpha val="43137"/>
                    </a:srgbClr>
                  </a:outerShdw>
                </a:effectLst>
              </a:rPr>
            </a:br>
            <a:r>
              <a:rPr lang="en-US" sz="2000" b="1" i="1" dirty="0">
                <a:solidFill>
                  <a:schemeClr val="tx1"/>
                </a:solidFill>
                <a:effectLst>
                  <a:outerShdw blurRad="38100" dist="38100" dir="2700000" algn="tl">
                    <a:srgbClr val="000000">
                      <a:alpha val="43137"/>
                    </a:srgbClr>
                  </a:outerShdw>
                </a:effectLst>
              </a:rPr>
              <a:t> </a:t>
            </a:r>
            <a:r>
              <a:rPr lang="en-US" sz="2000" b="1" i="1" dirty="0" smtClean="0">
                <a:solidFill>
                  <a:schemeClr val="tx1"/>
                </a:solidFill>
                <a:effectLst>
                  <a:outerShdw blurRad="38100" dist="38100" dir="2700000" algn="tl">
                    <a:srgbClr val="000000">
                      <a:alpha val="43137"/>
                    </a:srgbClr>
                  </a:outerShdw>
                </a:effectLst>
              </a:rPr>
              <a:t>                                          by train, with his father, near the window . </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chemeClr val="tx1"/>
                </a:solidFill>
                <a:effectLst>
                  <a:outerShdw blurRad="38100" dist="38100" dir="2700000" algn="tl">
                    <a:srgbClr val="000000">
                      <a:alpha val="43137"/>
                    </a:srgbClr>
                  </a:outerShdw>
                </a:effectLst>
              </a:rPr>
              <a:t> </a:t>
            </a:r>
            <a:br>
              <a:rPr lang="en-US" sz="2000" b="1" i="1" dirty="0" smtClean="0">
                <a:solidFill>
                  <a:schemeClr val="tx1"/>
                </a:solidFill>
                <a:effectLst>
                  <a:outerShdw blurRad="38100" dist="38100" dir="2700000" algn="tl">
                    <a:srgbClr val="000000">
                      <a:alpha val="43137"/>
                    </a:srgbClr>
                  </a:outerShdw>
                </a:effectLst>
              </a:rPr>
            </a:br>
            <a:r>
              <a:rPr lang="en-US" sz="2000" b="1" i="1" dirty="0" smtClean="0">
                <a:solidFill>
                  <a:schemeClr val="tx1"/>
                </a:solidFill>
                <a:effectLst>
                  <a:outerShdw blurRad="38100" dist="38100" dir="2700000" algn="tl">
                    <a:srgbClr val="000000">
                      <a:alpha val="43137"/>
                    </a:srgbClr>
                  </a:outerShdw>
                </a:effectLst>
              </a:rPr>
              <a:t>   </a:t>
            </a:r>
            <a:r>
              <a:rPr lang="en-US" sz="2400" b="1" i="1" dirty="0" smtClean="0">
                <a:solidFill>
                  <a:srgbClr val="C00000"/>
                </a:solidFill>
                <a:effectLst>
                  <a:outerShdw blurRad="38100" dist="38100" dir="2700000" algn="tl">
                    <a:srgbClr val="000000">
                      <a:alpha val="43137"/>
                    </a:srgbClr>
                  </a:outerShdw>
                </a:effectLst>
              </a:rPr>
              <a:t> </a:t>
            </a:r>
            <a:endParaRPr lang="en-US" sz="2000" b="1" i="1" dirty="0">
              <a:solidFill>
                <a:schemeClr val="tx1"/>
              </a:solidFill>
              <a:effectLst>
                <a:outerShdw blurRad="38100" dist="38100" dir="2700000" algn="tl">
                  <a:srgbClr val="000000">
                    <a:alpha val="43137"/>
                  </a:srgbClr>
                </a:outerShdw>
              </a:effectLst>
            </a:endParaRPr>
          </a:p>
        </p:txBody>
      </p:sp>
      <p:cxnSp>
        <p:nvCxnSpPr>
          <p:cNvPr id="4" name="Straight Arrow Connector 3"/>
          <p:cNvCxnSpPr/>
          <p:nvPr/>
        </p:nvCxnSpPr>
        <p:spPr>
          <a:xfrm>
            <a:off x="827584" y="2060848"/>
            <a:ext cx="2304256"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115616" y="4797152"/>
            <a:ext cx="1944216"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151620" y="3933056"/>
            <a:ext cx="1872208"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43608" y="2996952"/>
            <a:ext cx="208823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668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0"/>
            <a:ext cx="8208912" cy="6367040"/>
          </a:xfrm>
          <a:ln>
            <a:solidFill>
              <a:srgbClr val="00B0F0"/>
            </a:solidFill>
          </a:ln>
        </p:spPr>
        <p:txBody>
          <a:bodyPr>
            <a:normAutofit fontScale="25000" lnSpcReduction="20000"/>
          </a:bodyPr>
          <a:lstStyle/>
          <a:p>
            <a:pPr algn="just">
              <a:lnSpc>
                <a:spcPct val="150000"/>
              </a:lnSpc>
            </a:pPr>
            <a:r>
              <a:rPr lang="en-US" sz="96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Rules</a:t>
            </a:r>
          </a:p>
          <a:p>
            <a:pPr algn="just">
              <a:lnSpc>
                <a:spcPct val="150000"/>
              </a:lnSpc>
            </a:pP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Phrase structure rules generate structures. In order to turn those structures into recognizable English, we also need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rules </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specify which words can be used when we rewrite constituents such as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PN</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first rule in the following set states that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proper</a:t>
            </a:r>
            <a:r>
              <a:rPr lang="en-US" sz="7200" b="1" i="0"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rewrites as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or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is a very small world.)</a:t>
            </a:r>
          </a:p>
          <a:p>
            <a:pPr algn="just">
              <a:lnSpc>
                <a:spcPct val="150000"/>
              </a:lnSpc>
            </a:pP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PN</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{John, Mary}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 the}</a:t>
            </a:r>
          </a:p>
          <a:p>
            <a:pPr algn="just">
              <a:lnSpc>
                <a:spcPct val="150000"/>
              </a:lnSpc>
            </a:pP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{girl, dog, boy} </a:t>
            </a:r>
            <a:r>
              <a:rPr lang="en-US" sz="7200" b="1" i="1" u="none" strike="noStrike" baseline="0"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Adj</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{big, small}</a:t>
            </a:r>
          </a:p>
          <a:p>
            <a:pPr algn="just">
              <a:lnSpc>
                <a:spcPct val="150000"/>
              </a:lnSpc>
            </a:pP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{followed, helped, saw} </a:t>
            </a:r>
            <a:r>
              <a:rPr lang="en-US" sz="7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{it, you}</a:t>
            </a:r>
          </a:p>
          <a:p>
            <a:pPr algn="just">
              <a:lnSpc>
                <a:spcPct val="150000"/>
              </a:lnSpc>
            </a:pP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rely on these rules to generate the grammatical sentences shown below in </a:t>
            </a:r>
            <a:r>
              <a:rPr lang="en-US" sz="7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p>
          <a:p>
            <a:pPr algn="just">
              <a:lnSpc>
                <a:spcPct val="150000"/>
              </a:lnSpc>
            </a:pPr>
            <a:r>
              <a:rPr lang="en-US" sz="7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but not the ungrammatical sentences shown in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(7)–(12).</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dog followed the boy</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(7)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Dog followed boy.</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saw it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(8)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it saw.</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saw the big dog</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(9)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Mary small dog</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followed Mary</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(10)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Followed Mary the dog big.</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small boy helped you</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(11)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helped you boy</a:t>
            </a:r>
          </a:p>
          <a:p>
            <a:pPr algn="just">
              <a:lnSpc>
                <a:spcPct val="150000"/>
              </a:lnSpc>
            </a:pP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helped John</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(12 </a:t>
            </a:r>
            <a:r>
              <a:rPr lang="en-US" sz="7200" b="1" i="0" u="none" strike="noStrike" baseline="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John helped.</a:t>
            </a:r>
          </a:p>
        </p:txBody>
      </p:sp>
    </p:spTree>
    <p:extLst>
      <p:ext uri="{BB962C8B-B14F-4D97-AF65-F5344CB8AC3E}">
        <p14:creationId xmlns:p14="http://schemas.microsoft.com/office/powerpoint/2010/main" val="109560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4944"/>
            <a:ext cx="8229600" cy="3600400"/>
          </a:xfrm>
        </p:spPr>
        <p:txBody>
          <a:bodyPr/>
          <a:lstStyle/>
          <a:p>
            <a:pPr algn="l">
              <a:lnSpc>
                <a:spcPct val="100000"/>
              </a:lnSpc>
            </a:pPr>
            <a:r>
              <a:rPr lang="en-US" sz="2400" b="1" i="1" dirty="0" smtClean="0">
                <a:solidFill>
                  <a:srgbClr val="C00000"/>
                </a:solidFill>
                <a:effectLst>
                  <a:outerShdw blurRad="38100" dist="38100" dir="2700000" algn="tl">
                    <a:srgbClr val="000000">
                      <a:alpha val="43137"/>
                    </a:srgbClr>
                  </a:outerShdw>
                </a:effectLst>
              </a:rPr>
              <a:t>Transformational Rules</a:t>
            </a:r>
            <a:br>
              <a:rPr lang="en-US" sz="2400" b="1" i="1" dirty="0" smtClean="0">
                <a:solidFill>
                  <a:srgbClr val="C00000"/>
                </a:solidFill>
                <a:effectLst>
                  <a:outerShdw blurRad="38100" dist="38100" dir="2700000" algn="tl">
                    <a:srgbClr val="000000">
                      <a:alpha val="43137"/>
                    </a:srgbClr>
                  </a:outerShdw>
                </a:effectLst>
              </a:rPr>
            </a:br>
            <a:r>
              <a:rPr lang="en-US" sz="2400" b="1" i="1" dirty="0" smtClean="0">
                <a:solidFill>
                  <a:srgbClr val="C00000"/>
                </a:solidFill>
                <a:effectLst>
                  <a:outerShdw blurRad="38100" dist="38100" dir="2700000" algn="tl">
                    <a:srgbClr val="000000">
                      <a:alpha val="43137"/>
                    </a:srgbClr>
                  </a:outerShdw>
                </a:effectLst>
              </a:rPr>
              <a:t/>
            </a:r>
            <a:br>
              <a:rPr lang="en-US" sz="2400" b="1" i="1" dirty="0" smtClean="0">
                <a:solidFill>
                  <a:srgbClr val="C00000"/>
                </a:solidFill>
                <a:effectLst>
                  <a:outerShdw blurRad="38100" dist="38100" dir="2700000" algn="tl">
                    <a:srgbClr val="000000">
                      <a:alpha val="43137"/>
                    </a:srgbClr>
                  </a:outerShdw>
                </a:effectLst>
              </a:rPr>
            </a:br>
            <a:r>
              <a:rPr lang="en-US" sz="2400" b="1" i="1" dirty="0" smtClean="0">
                <a:solidFill>
                  <a:srgbClr val="C00000"/>
                </a:solidFill>
                <a:effectLst>
                  <a:outerShdw blurRad="38100" dist="38100" dir="2700000" algn="tl">
                    <a:srgbClr val="000000">
                      <a:alpha val="43137"/>
                    </a:srgbClr>
                  </a:outerShdw>
                </a:effectLst>
              </a:rPr>
              <a:t>  </a:t>
            </a:r>
            <a:r>
              <a:rPr lang="en-US" sz="2000" b="1" dirty="0" smtClean="0">
                <a:solidFill>
                  <a:schemeClr val="tx1"/>
                </a:solidFill>
              </a:rPr>
              <a:t>They are the rules that take a specific art of structure away from one art and attached it to a different part.  Transformational rules also used to derive </a:t>
            </a:r>
            <a:r>
              <a:rPr lang="en-US" sz="2000" b="1" dirty="0">
                <a:solidFill>
                  <a:schemeClr val="tx1"/>
                </a:solidFill>
              </a:rPr>
              <a:t>E</a:t>
            </a:r>
            <a:r>
              <a:rPr lang="en-US" sz="2000" b="1" dirty="0" smtClean="0">
                <a:solidFill>
                  <a:schemeClr val="tx1"/>
                </a:solidFill>
              </a:rPr>
              <a:t>nglish questions structures from sentences </a:t>
            </a:r>
            <a:br>
              <a:rPr lang="en-US" sz="2000" b="1"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br>
              <a:rPr lang="en-US" sz="2000" dirty="0" smtClean="0">
                <a:solidFill>
                  <a:schemeClr val="tx1"/>
                </a:solidFill>
              </a:rPr>
            </a:br>
            <a:r>
              <a:rPr lang="en-US" sz="2000" dirty="0">
                <a:solidFill>
                  <a:schemeClr val="tx1"/>
                </a:solidFill>
              </a:rPr>
              <a:t/>
            </a:r>
            <a:br>
              <a:rPr lang="en-US" sz="2000" dirty="0">
                <a:solidFill>
                  <a:schemeClr val="tx1"/>
                </a:solidFill>
              </a:rPr>
            </a:br>
            <a:endParaRPr lang="en-US" sz="2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09521989"/>
              </p:ext>
            </p:extLst>
          </p:nvPr>
        </p:nvGraphicFramePr>
        <p:xfrm>
          <a:off x="323529" y="2708919"/>
          <a:ext cx="8496944" cy="3931920"/>
        </p:xfrm>
        <a:graphic>
          <a:graphicData uri="http://schemas.openxmlformats.org/drawingml/2006/table">
            <a:tbl>
              <a:tblPr firstRow="1" bandRow="1">
                <a:tableStyleId>{2D5ABB26-0587-4C30-8999-92F81FD0307C}</a:tableStyleId>
              </a:tblPr>
              <a:tblGrid>
                <a:gridCol w="3816423"/>
                <a:gridCol w="1189733"/>
                <a:gridCol w="3490788"/>
              </a:tblGrid>
              <a:tr h="3528393">
                <a:tc>
                  <a:txBody>
                    <a:bodyPr/>
                    <a:lstStyle/>
                    <a:p>
                      <a:r>
                        <a:rPr lang="en-US" dirty="0" smtClean="0"/>
                        <a:t>                       S</a:t>
                      </a:r>
                    </a:p>
                    <a:p>
                      <a:endParaRPr lang="en-US" dirty="0" smtClean="0"/>
                    </a:p>
                    <a:p>
                      <a:r>
                        <a:rPr lang="en-US" dirty="0" smtClean="0"/>
                        <a:t>   NP                         VP</a:t>
                      </a:r>
                    </a:p>
                    <a:p>
                      <a:endParaRPr lang="en-US" dirty="0" smtClean="0"/>
                    </a:p>
                    <a:p>
                      <a:r>
                        <a:rPr lang="en-US" dirty="0" smtClean="0"/>
                        <a:t>  PN               V        NP          Adv.</a:t>
                      </a:r>
                    </a:p>
                    <a:p>
                      <a:r>
                        <a:rPr lang="en-US" dirty="0" smtClean="0"/>
                        <a:t>           </a:t>
                      </a:r>
                    </a:p>
                    <a:p>
                      <a:r>
                        <a:rPr lang="en-US" dirty="0" smtClean="0"/>
                        <a:t>                                  PN</a:t>
                      </a:r>
                    </a:p>
                    <a:p>
                      <a:r>
                        <a:rPr lang="en-US" dirty="0" smtClean="0"/>
                        <a:t>   </a:t>
                      </a:r>
                    </a:p>
                    <a:p>
                      <a:r>
                        <a:rPr lang="en-US" dirty="0" smtClean="0"/>
                        <a:t> Mary        saw     George      recently   </a:t>
                      </a:r>
                      <a:endParaRPr lang="en-US" dirty="0"/>
                    </a:p>
                  </a:txBody>
                  <a:tcPr/>
                </a:tc>
                <a:tc>
                  <a:txBody>
                    <a:bodyPr/>
                    <a:lstStyle/>
                    <a:p>
                      <a:endParaRPr lang="en-US" dirty="0" smtClean="0"/>
                    </a:p>
                    <a:p>
                      <a:endParaRPr lang="en-US" dirty="0" smtClean="0"/>
                    </a:p>
                    <a:p>
                      <a:r>
                        <a:rPr lang="en-US" sz="1200" dirty="0" smtClean="0"/>
                        <a:t>Transformed</a:t>
                      </a:r>
                    </a:p>
                    <a:p>
                      <a:endParaRPr lang="en-US" dirty="0" smtClean="0"/>
                    </a:p>
                    <a:p>
                      <a:endParaRPr lang="en-US" dirty="0" smtClean="0"/>
                    </a:p>
                    <a:p>
                      <a:endParaRPr lang="en-US" dirty="0"/>
                    </a:p>
                  </a:txBody>
                  <a:tcPr/>
                </a:tc>
                <a:tc>
                  <a:txBody>
                    <a:bodyPr/>
                    <a:lstStyle/>
                    <a:p>
                      <a:pPr marL="0" indent="0"/>
                      <a:r>
                        <a:rPr lang="en-US" dirty="0" smtClean="0"/>
                        <a:t>                      S</a:t>
                      </a:r>
                    </a:p>
                    <a:p>
                      <a:pPr marL="0" indent="0"/>
                      <a:endParaRPr lang="en-US" dirty="0" smtClean="0"/>
                    </a:p>
                    <a:p>
                      <a:pPr marL="0" indent="0"/>
                      <a:r>
                        <a:rPr lang="en-US" dirty="0" smtClean="0"/>
                        <a:t>Adv.         NP          VP</a:t>
                      </a:r>
                    </a:p>
                    <a:p>
                      <a:pPr marL="0" indent="0"/>
                      <a:endParaRPr lang="en-US" dirty="0" smtClean="0"/>
                    </a:p>
                    <a:p>
                      <a:pPr marL="0" indent="0"/>
                      <a:endParaRPr lang="en-US" dirty="0" smtClean="0"/>
                    </a:p>
                    <a:p>
                      <a:pPr marL="0" indent="0"/>
                      <a:r>
                        <a:rPr lang="en-US" dirty="0" smtClean="0"/>
                        <a:t>                          V         NP</a:t>
                      </a:r>
                    </a:p>
                    <a:p>
                      <a:pPr marL="0" indent="0"/>
                      <a:endParaRPr lang="en-US" dirty="0" smtClean="0"/>
                    </a:p>
                    <a:p>
                      <a:pPr marL="0" indent="0"/>
                      <a:endParaRPr lang="en-US" dirty="0" smtClean="0"/>
                    </a:p>
                    <a:p>
                      <a:pPr marL="0" indent="0"/>
                      <a:r>
                        <a:rPr lang="en-US" dirty="0" smtClean="0"/>
                        <a:t>                                          PN</a:t>
                      </a:r>
                    </a:p>
                    <a:p>
                      <a:pPr marL="0" indent="0"/>
                      <a:endParaRPr lang="en-US" dirty="0" smtClean="0"/>
                    </a:p>
                    <a:p>
                      <a:pPr marL="0" indent="0"/>
                      <a:r>
                        <a:rPr lang="en-US" dirty="0" smtClean="0"/>
                        <a:t>Recently    Mary  saw</a:t>
                      </a:r>
                      <a:r>
                        <a:rPr lang="en-US" baseline="0" dirty="0" smtClean="0"/>
                        <a:t>   George</a:t>
                      </a:r>
                      <a:endParaRPr lang="en-US" dirty="0" smtClean="0"/>
                    </a:p>
                    <a:p>
                      <a:pPr marL="0" indent="0"/>
                      <a:endParaRPr lang="en-US" dirty="0" smtClean="0"/>
                    </a:p>
                    <a:p>
                      <a:pPr marL="0" indent="0"/>
                      <a:endParaRPr lang="en-US" dirty="0" smtClean="0"/>
                    </a:p>
                    <a:p>
                      <a:pPr marL="0" indent="0"/>
                      <a:r>
                        <a:rPr lang="en-US" dirty="0" smtClean="0"/>
                        <a:t>                            </a:t>
                      </a:r>
                      <a:endParaRPr lang="en-US" dirty="0"/>
                    </a:p>
                  </a:txBody>
                  <a:tcPr/>
                </a:tc>
              </a:tr>
            </a:tbl>
          </a:graphicData>
        </a:graphic>
      </p:graphicFrame>
      <p:cxnSp>
        <p:nvCxnSpPr>
          <p:cNvPr id="6" name="Straight Arrow Connector 5"/>
          <p:cNvCxnSpPr/>
          <p:nvPr/>
        </p:nvCxnSpPr>
        <p:spPr>
          <a:xfrm flipH="1">
            <a:off x="1043608" y="3068960"/>
            <a:ext cx="576064" cy="216024"/>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79712" y="3068960"/>
            <a:ext cx="432048" cy="216024"/>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83568" y="3609020"/>
            <a:ext cx="72008" cy="252028"/>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907704" y="3573016"/>
            <a:ext cx="432048" cy="28803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55776" y="3573016"/>
            <a:ext cx="0" cy="288032"/>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699792" y="3573016"/>
            <a:ext cx="576064" cy="288032"/>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545459" y="4134344"/>
            <a:ext cx="0" cy="21602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491880" y="4221088"/>
            <a:ext cx="360040" cy="792088"/>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520716" y="4672245"/>
            <a:ext cx="14282" cy="36004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763688" y="4149080"/>
            <a:ext cx="0" cy="86409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72662" y="4168189"/>
            <a:ext cx="0" cy="86409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a:off x="4340781" y="4039780"/>
            <a:ext cx="714230" cy="360040"/>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32" name="Straight Arrow Connector 31"/>
          <p:cNvCxnSpPr/>
          <p:nvPr/>
        </p:nvCxnSpPr>
        <p:spPr>
          <a:xfrm flipH="1">
            <a:off x="6084168" y="2924944"/>
            <a:ext cx="432048" cy="36004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732240" y="3068960"/>
            <a:ext cx="0" cy="21602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948264" y="2924944"/>
            <a:ext cx="648072" cy="36004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806481" y="3717032"/>
            <a:ext cx="61663" cy="1728192"/>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751697" y="3573016"/>
            <a:ext cx="74596" cy="1872208"/>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7108474" y="3609020"/>
            <a:ext cx="349695" cy="432048"/>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570675" y="3704892"/>
            <a:ext cx="216025" cy="288032"/>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112970" y="4509120"/>
            <a:ext cx="159330" cy="93610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822704" y="4440853"/>
            <a:ext cx="144016" cy="468052"/>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204790" y="5445224"/>
            <a:ext cx="0" cy="3600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966720" y="5265204"/>
            <a:ext cx="0" cy="21602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607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229200"/>
            <a:ext cx="8229600" cy="1008112"/>
          </a:xfrm>
        </p:spPr>
        <p:txBody>
          <a:bodyPr/>
          <a:lstStyle/>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35228236"/>
              </p:ext>
            </p:extLst>
          </p:nvPr>
        </p:nvGraphicFramePr>
        <p:xfrm>
          <a:off x="467544" y="1397000"/>
          <a:ext cx="8352927" cy="3474720"/>
        </p:xfrm>
        <a:graphic>
          <a:graphicData uri="http://schemas.openxmlformats.org/drawingml/2006/table">
            <a:tbl>
              <a:tblPr firstRow="1" bandRow="1">
                <a:tableStyleId>{2D5ABB26-0587-4C30-8999-92F81FD0307C}</a:tableStyleId>
              </a:tblPr>
              <a:tblGrid>
                <a:gridCol w="3744416"/>
                <a:gridCol w="1080120"/>
                <a:gridCol w="3528391"/>
              </a:tblGrid>
              <a:tr h="370840">
                <a:tc>
                  <a:txBody>
                    <a:bodyPr/>
                    <a:lstStyle/>
                    <a:p>
                      <a:r>
                        <a:rPr lang="en-US" baseline="0" dirty="0" smtClean="0"/>
                        <a:t>                 S</a:t>
                      </a:r>
                    </a:p>
                    <a:p>
                      <a:endParaRPr lang="en-US" baseline="0" dirty="0" smtClean="0"/>
                    </a:p>
                    <a:p>
                      <a:r>
                        <a:rPr lang="en-US" baseline="0" dirty="0" smtClean="0"/>
                        <a:t>NP         Aux.             VP</a:t>
                      </a:r>
                    </a:p>
                    <a:p>
                      <a:endParaRPr lang="en-US" baseline="0" dirty="0" smtClean="0"/>
                    </a:p>
                    <a:p>
                      <a:r>
                        <a:rPr lang="en-US" baseline="0" dirty="0" smtClean="0"/>
                        <a:t>Pro.                       V                 NP        </a:t>
                      </a:r>
                    </a:p>
                    <a:p>
                      <a:endParaRPr lang="en-US" baseline="0" dirty="0" smtClean="0"/>
                    </a:p>
                    <a:p>
                      <a:r>
                        <a:rPr lang="en-US" baseline="0" dirty="0" smtClean="0"/>
                        <a:t>                                                   PN</a:t>
                      </a:r>
                    </a:p>
                    <a:p>
                      <a:endParaRPr lang="en-US" baseline="0" dirty="0" smtClean="0"/>
                    </a:p>
                    <a:p>
                      <a:r>
                        <a:rPr lang="en-US" baseline="0" dirty="0" smtClean="0"/>
                        <a:t>You       will       help           Cathy.</a:t>
                      </a:r>
                    </a:p>
                    <a:p>
                      <a:endParaRPr lang="en-US" baseline="0" dirty="0" smtClean="0"/>
                    </a:p>
                    <a:p>
                      <a:r>
                        <a:rPr lang="en-US" sz="2400" b="1" i="1" baseline="0" dirty="0" smtClean="0">
                          <a:solidFill>
                            <a:srgbClr val="C00000"/>
                          </a:solidFill>
                          <a:effectLst>
                            <a:outerShdw blurRad="38100" dist="38100" dir="2700000" algn="tl">
                              <a:srgbClr val="000000">
                                <a:alpha val="43137"/>
                              </a:srgbClr>
                            </a:outerShdw>
                          </a:effectLst>
                        </a:rPr>
                        <a:t>A declarative Sentence</a:t>
                      </a:r>
                    </a:p>
                    <a:p>
                      <a:endParaRPr lang="en-US" dirty="0"/>
                    </a:p>
                  </a:txBody>
                  <a:tcPr/>
                </a:tc>
                <a:tc>
                  <a:txBody>
                    <a:bodyPr/>
                    <a:lstStyle/>
                    <a:p>
                      <a:r>
                        <a:rPr lang="en-US" dirty="0" smtClean="0"/>
                        <a:t>          </a:t>
                      </a:r>
                    </a:p>
                    <a:p>
                      <a:endParaRPr lang="en-US" dirty="0" smtClean="0"/>
                    </a:p>
                    <a:p>
                      <a:r>
                        <a:rPr lang="en-US" sz="1200" dirty="0" smtClean="0">
                          <a:effectLst>
                            <a:outerShdw blurRad="38100" dist="38100" dir="2700000" algn="tl">
                              <a:srgbClr val="000000">
                                <a:alpha val="43137"/>
                              </a:srgbClr>
                            </a:outerShdw>
                          </a:effectLst>
                        </a:rPr>
                        <a:t>Transformed</a:t>
                      </a:r>
                    </a:p>
                    <a:p>
                      <a:endParaRPr lang="en-US" dirty="0" smtClean="0"/>
                    </a:p>
                    <a:p>
                      <a:endParaRPr lang="en-US" dirty="0" smtClean="0"/>
                    </a:p>
                    <a:p>
                      <a:endParaRPr lang="en-US" dirty="0"/>
                    </a:p>
                  </a:txBody>
                  <a:tcPr/>
                </a:tc>
                <a:tc>
                  <a:txBody>
                    <a:bodyPr/>
                    <a:lstStyle/>
                    <a:p>
                      <a:r>
                        <a:rPr lang="en-US" dirty="0" smtClean="0"/>
                        <a:t>                       S</a:t>
                      </a:r>
                    </a:p>
                    <a:p>
                      <a:endParaRPr lang="en-US" dirty="0" smtClean="0"/>
                    </a:p>
                    <a:p>
                      <a:r>
                        <a:rPr lang="en-US" dirty="0" smtClean="0"/>
                        <a:t>Aux.          NP                    VP</a:t>
                      </a:r>
                    </a:p>
                    <a:p>
                      <a:endParaRPr lang="en-US" dirty="0" smtClean="0"/>
                    </a:p>
                    <a:p>
                      <a:r>
                        <a:rPr lang="en-US" dirty="0" smtClean="0"/>
                        <a:t>                    Pro.          V       NP</a:t>
                      </a:r>
                    </a:p>
                    <a:p>
                      <a:endParaRPr lang="en-US" dirty="0" smtClean="0"/>
                    </a:p>
                    <a:p>
                      <a:endParaRPr lang="en-US" dirty="0" smtClean="0"/>
                    </a:p>
                    <a:p>
                      <a:r>
                        <a:rPr lang="en-US" dirty="0" smtClean="0"/>
                        <a:t>                                               PN</a:t>
                      </a:r>
                    </a:p>
                    <a:p>
                      <a:endParaRPr lang="en-US" dirty="0" smtClean="0"/>
                    </a:p>
                    <a:p>
                      <a:endParaRPr lang="en-US" dirty="0" smtClean="0"/>
                    </a:p>
                    <a:p>
                      <a:r>
                        <a:rPr lang="en-US" dirty="0" smtClean="0"/>
                        <a:t>Will          you        help      Cathy</a:t>
                      </a:r>
                    </a:p>
                    <a:p>
                      <a:r>
                        <a:rPr lang="en-US" sz="2000" b="1" i="1" dirty="0" smtClean="0">
                          <a:solidFill>
                            <a:srgbClr val="C00000"/>
                          </a:solidFill>
                          <a:effectLst>
                            <a:outerShdw blurRad="38100" dist="38100" dir="2700000" algn="tl">
                              <a:srgbClr val="000000">
                                <a:alpha val="43137"/>
                              </a:srgbClr>
                            </a:outerShdw>
                          </a:effectLst>
                        </a:rPr>
                        <a:t>An Interrogative</a:t>
                      </a:r>
                      <a:r>
                        <a:rPr lang="en-US" sz="2000" b="1" i="1" baseline="0" dirty="0" smtClean="0">
                          <a:solidFill>
                            <a:srgbClr val="C00000"/>
                          </a:solidFill>
                          <a:effectLst>
                            <a:outerShdw blurRad="38100" dist="38100" dir="2700000" algn="tl">
                              <a:srgbClr val="000000">
                                <a:alpha val="43137"/>
                              </a:srgbClr>
                            </a:outerShdw>
                          </a:effectLst>
                        </a:rPr>
                        <a:t> Sentence</a:t>
                      </a:r>
                      <a:endParaRPr lang="en-US" sz="2000" b="1" i="1" dirty="0">
                        <a:solidFill>
                          <a:srgbClr val="C00000"/>
                        </a:solidFill>
                        <a:effectLst>
                          <a:outerShdw blurRad="38100" dist="38100" dir="2700000" algn="tl">
                            <a:srgbClr val="000000">
                              <a:alpha val="43137"/>
                            </a:srgbClr>
                          </a:outerShdw>
                        </a:effectLst>
                      </a:endParaRPr>
                    </a:p>
                  </a:txBody>
                  <a:tcPr/>
                </a:tc>
              </a:tr>
            </a:tbl>
          </a:graphicData>
        </a:graphic>
      </p:graphicFrame>
      <p:sp>
        <p:nvSpPr>
          <p:cNvPr id="6" name="Right Arrow 5"/>
          <p:cNvSpPr/>
          <p:nvPr/>
        </p:nvSpPr>
        <p:spPr>
          <a:xfrm>
            <a:off x="4319972" y="2708920"/>
            <a:ext cx="684076" cy="360040"/>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8" name="Straight Arrow Connector 7"/>
          <p:cNvCxnSpPr/>
          <p:nvPr/>
        </p:nvCxnSpPr>
        <p:spPr>
          <a:xfrm flipH="1">
            <a:off x="827584" y="1628800"/>
            <a:ext cx="576064"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63688" y="1628800"/>
            <a:ext cx="864096"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19672" y="1628800"/>
            <a:ext cx="0"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83568" y="2276872"/>
            <a:ext cx="0"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619672" y="2348880"/>
            <a:ext cx="0" cy="129614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411760" y="2276872"/>
            <a:ext cx="216024"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15816" y="2276872"/>
            <a:ext cx="576064"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411760" y="2924944"/>
            <a:ext cx="0" cy="72008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3568" y="2924944"/>
            <a:ext cx="0" cy="72008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635896" y="2780928"/>
            <a:ext cx="0"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635896" y="3372624"/>
            <a:ext cx="0" cy="27240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796137" y="1628800"/>
            <a:ext cx="792087" cy="39604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948264" y="1628800"/>
            <a:ext cx="1080120"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6588224" y="1772816"/>
            <a:ext cx="144016"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616116" y="2348880"/>
            <a:ext cx="0" cy="180020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588224" y="2276872"/>
            <a:ext cx="0"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7596336" y="2204864"/>
            <a:ext cx="288032" cy="288032"/>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100392" y="2276872"/>
            <a:ext cx="144016" cy="2160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80411" y="2780928"/>
            <a:ext cx="0" cy="59169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244408" y="3645024"/>
            <a:ext cx="0" cy="50405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7572089" y="2951480"/>
            <a:ext cx="24247" cy="119760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6606228" y="2841960"/>
            <a:ext cx="18001" cy="1333728"/>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385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80920" cy="6408712"/>
          </a:xfrm>
        </p:spPr>
        <p:txBody>
          <a:bodyPr>
            <a:normAutofit fontScale="25000" lnSpcReduction="20000"/>
          </a:bodyPr>
          <a:lstStyle/>
          <a:p>
            <a:pPr algn="just">
              <a:lnSpc>
                <a:spcPct val="150000"/>
              </a:lnSpc>
            </a:pPr>
            <a:r>
              <a:rPr lang="en-US" sz="2000" b="1" i="1" u="none" strike="noStrike" baseline="0" dirty="0">
                <a:solidFill>
                  <a:srgbClr val="000000"/>
                </a:solidFill>
                <a:latin typeface="Times New Roman" panose="02020603050405020304" pitchFamily="18" charset="0"/>
                <a:cs typeface="Times New Roman" panose="02020603050405020304" pitchFamily="18" charset="0"/>
              </a:rPr>
              <a:t> </a:t>
            </a:r>
            <a:r>
              <a:rPr lang="en-US" sz="96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Tree Diagrams</a:t>
            </a:r>
          </a:p>
          <a:p>
            <a:pPr algn="just">
              <a:lnSpc>
                <a:spcPct val="150000"/>
              </a:lnSpc>
            </a:pPr>
            <a:r>
              <a:rPr lang="en-US" sz="45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72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a:t>
            </a:r>
            <a:r>
              <a:rPr lang="en-US" sz="72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the best ways to create a visual representation of underlying syntactic structure is through tree diagrams. We can use the symbols introduced earlier to label parts of the tree when we create a representation of how each part fits into the underlying structure of phrases. The information in a phrase structure rule, on the left, can be expressed in a tree diagram, on the right, as in the following figure</a:t>
            </a:r>
            <a:r>
              <a:rPr lang="en-US" sz="64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pPr>
            <a:endParaRPr lang="en-US" sz="64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64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64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64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r>
              <a:rPr lang="en-US" sz="7200" b="1"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lnSpc>
                <a:spcPct val="150000"/>
              </a:lnSpc>
            </a:pPr>
            <a:r>
              <a:rPr lang="en-US" sz="7200" b="1"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Although </a:t>
            </a:r>
            <a:r>
              <a:rPr lang="en-US" sz="72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kind of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tree</a:t>
            </a:r>
            <a:r>
              <a:rPr lang="en-US" sz="72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with its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branches</a:t>
            </a:r>
            <a:r>
              <a:rPr lang="en-US" sz="72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 the right, seems to grow down rather than up, it functions rather well as a diagram representing all the grammatical information found in the other analysis on the left. It also shows very explicitly that there are different levels in the analysis. That is, there is a level of analysis at which a constituent such as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a:t>
            </a:r>
            <a:r>
              <a:rPr lang="en-US" sz="72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represented and a different, lower, level at which a constituent such as </a:t>
            </a:r>
            <a:r>
              <a:rPr lang="en-US" sz="7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en-US" sz="72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represented.</a:t>
            </a:r>
          </a:p>
        </p:txBody>
      </p:sp>
      <p:pic>
        <p:nvPicPr>
          <p:cNvPr id="4" name="Picture 3">
            <a:extLst>
              <a:ext uri="{FF2B5EF4-FFF2-40B4-BE49-F238E27FC236}">
                <a16:creationId xmlns="" xmlns:a16="http://schemas.microsoft.com/office/drawing/2014/main" id="{E8BDDC02-030C-4DA2-85C3-522F0BD919FE}"/>
              </a:ext>
            </a:extLst>
          </p:cNvPr>
          <p:cNvPicPr>
            <a:picLocks noChangeAspect="1"/>
          </p:cNvPicPr>
          <p:nvPr/>
        </p:nvPicPr>
        <p:blipFill>
          <a:blip r:embed="rId2"/>
          <a:stretch>
            <a:fillRect/>
          </a:stretch>
        </p:blipFill>
        <p:spPr>
          <a:xfrm>
            <a:off x="1115616" y="2509110"/>
            <a:ext cx="5688632" cy="1711978"/>
          </a:xfrm>
          <a:prstGeom prst="rect">
            <a:avLst/>
          </a:prstGeom>
        </p:spPr>
      </p:pic>
    </p:spTree>
    <p:extLst>
      <p:ext uri="{BB962C8B-B14F-4D97-AF65-F5344CB8AC3E}">
        <p14:creationId xmlns:p14="http://schemas.microsoft.com/office/powerpoint/2010/main" val="1911546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92500" lnSpcReduction="20000"/>
          </a:bodyPr>
          <a:lstStyle/>
          <a:p>
            <a:pPr algn="just">
              <a:lnSpc>
                <a:spcPct val="15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18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use a similar tree diagram to represent the more complex structure of an English verb phrase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VP</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 shown in the previous figure. Once again, this type of diagram provides a way of representing the hierarchical nature of underlying structure. In this hierarchy, the verb phrase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VP</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 higher than and contains the verb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 noun phrase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noun phrase (NP) is higher than and contains the article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the noun (</a:t>
            </a:r>
            <a:r>
              <a:rPr lang="en-US" sz="1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pPr>
            <a:endPar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1800"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1800"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endPar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r>
              <a:rPr lang="en-US" sz="26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Tree Diagrams of English Sentences</a:t>
            </a:r>
          </a:p>
          <a:p>
            <a:pPr algn="just">
              <a:lnSpc>
                <a:spcPct val="150000"/>
              </a:lnSpc>
            </a:pPr>
            <a:r>
              <a:rPr lang="en-US" sz="18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a:t>
            </a:r>
            <a:r>
              <a:rPr lang="en-US" sz="18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now put together tree diagrams for whole sentences, hierarchically organized, as shown in the figure above. Notice that essentially the same basic tree diagram structure is the foundation for all the different sentences (1)–(6), with variable constituents included in each one.</a:t>
            </a:r>
          </a:p>
        </p:txBody>
      </p:sp>
      <p:pic>
        <p:nvPicPr>
          <p:cNvPr id="5" name="Picture 4">
            <a:extLst>
              <a:ext uri="{FF2B5EF4-FFF2-40B4-BE49-F238E27FC236}">
                <a16:creationId xmlns="" xmlns:a16="http://schemas.microsoft.com/office/drawing/2014/main" id="{027C4D78-2651-407A-8CB9-CB4B4D43BB23}"/>
              </a:ext>
            </a:extLst>
          </p:cNvPr>
          <p:cNvPicPr>
            <a:picLocks noChangeAspect="1"/>
          </p:cNvPicPr>
          <p:nvPr/>
        </p:nvPicPr>
        <p:blipFill>
          <a:blip r:embed="rId2"/>
          <a:stretch>
            <a:fillRect/>
          </a:stretch>
        </p:blipFill>
        <p:spPr>
          <a:xfrm>
            <a:off x="467544" y="2342584"/>
            <a:ext cx="7200800" cy="1518464"/>
          </a:xfrm>
          <a:prstGeom prst="rect">
            <a:avLst/>
          </a:prstGeom>
        </p:spPr>
      </p:pic>
    </p:spTree>
    <p:extLst>
      <p:ext uri="{BB962C8B-B14F-4D97-AF65-F5344CB8AC3E}">
        <p14:creationId xmlns:p14="http://schemas.microsoft.com/office/powerpoint/2010/main" val="2886158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a:bodyPr>
          <a:lstStyle/>
          <a:p>
            <a:pPr algn="just">
              <a:lnSpc>
                <a:spcPct val="150000"/>
              </a:lnSpc>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1E26E9BC-7F25-47F3-A566-346ED25C5E63}"/>
              </a:ext>
            </a:extLst>
          </p:cNvPr>
          <p:cNvPicPr>
            <a:picLocks noChangeAspect="1"/>
          </p:cNvPicPr>
          <p:nvPr/>
        </p:nvPicPr>
        <p:blipFill>
          <a:blip r:embed="rId2"/>
          <a:stretch>
            <a:fillRect/>
          </a:stretch>
        </p:blipFill>
        <p:spPr>
          <a:xfrm>
            <a:off x="323528" y="328188"/>
            <a:ext cx="8208912" cy="6201624"/>
          </a:xfrm>
          <a:prstGeom prst="rect">
            <a:avLst/>
          </a:prstGeom>
        </p:spPr>
      </p:pic>
    </p:spTree>
    <p:extLst>
      <p:ext uri="{BB962C8B-B14F-4D97-AF65-F5344CB8AC3E}">
        <p14:creationId xmlns:p14="http://schemas.microsoft.com/office/powerpoint/2010/main" val="276773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4680520"/>
          </a:xfrm>
        </p:spPr>
        <p:txBody>
          <a:bodyPr/>
          <a:lstStyle/>
          <a:p>
            <a:pPr algn="l">
              <a:lnSpc>
                <a:spcPct val="100000"/>
              </a:lnSpc>
            </a:pPr>
            <a:r>
              <a:rPr lang="en-US" sz="1800" b="1" dirty="0" smtClean="0">
                <a:solidFill>
                  <a:schemeClr val="tx1"/>
                </a:solidFill>
              </a:rPr>
              <a:t>            S</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NP             VP</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V             CP</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C               S</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NP           VP</a:t>
            </a:r>
            <a:br>
              <a:rPr lang="en-US" sz="1800" b="1" dirty="0" smtClean="0">
                <a:solidFill>
                  <a:schemeClr val="tx1"/>
                </a:solidFill>
              </a:rPr>
            </a:br>
            <a:r>
              <a:rPr lang="en-US" sz="1800" b="1" dirty="0" smtClean="0">
                <a:solidFill>
                  <a:schemeClr val="tx1"/>
                </a:solidFill>
              </a:rPr>
              <a:t>PN</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PN        V         CP</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C          S</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NP         VP</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PN        V           NP</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a:t>
            </a:r>
            <a:br>
              <a:rPr lang="en-US" sz="1800" b="1" dirty="0" smtClean="0">
                <a:solidFill>
                  <a:schemeClr val="tx1"/>
                </a:solidFill>
              </a:rPr>
            </a:br>
            <a:r>
              <a:rPr lang="en-US" sz="1800" b="1" dirty="0">
                <a:solidFill>
                  <a:schemeClr val="tx1"/>
                </a:solidFill>
              </a:rPr>
              <a:t> </a:t>
            </a:r>
            <a:r>
              <a:rPr lang="en-US" sz="1800" b="1" dirty="0" smtClean="0">
                <a:solidFill>
                  <a:schemeClr val="tx1"/>
                </a:solidFill>
              </a:rPr>
              <a:t>                                                                                                  PN</a:t>
            </a:r>
            <a:br>
              <a:rPr lang="en-US" sz="1800" b="1" dirty="0" smtClean="0">
                <a:solidFill>
                  <a:schemeClr val="tx1"/>
                </a:solidFill>
              </a:rPr>
            </a:br>
            <a:r>
              <a:rPr lang="en-US" sz="1800" b="1" dirty="0">
                <a:solidFill>
                  <a:schemeClr val="tx1"/>
                </a:solidFill>
              </a:rPr>
              <a:t/>
            </a:r>
            <a:br>
              <a:rPr lang="en-US" sz="1800" b="1" dirty="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John believed  that Cathy knew that Mary helped George.                                                                </a:t>
            </a:r>
            <a:br>
              <a:rPr lang="en-US" sz="1800" b="1" dirty="0" smtClean="0">
                <a:solidFill>
                  <a:schemeClr val="tx1"/>
                </a:solidFill>
              </a:rPr>
            </a:br>
            <a:endParaRPr lang="en-US" sz="1800" b="1" dirty="0">
              <a:solidFill>
                <a:schemeClr val="tx1"/>
              </a:solidFill>
            </a:endParaRPr>
          </a:p>
        </p:txBody>
      </p:sp>
      <p:cxnSp>
        <p:nvCxnSpPr>
          <p:cNvPr id="4" name="Straight Arrow Connector 3"/>
          <p:cNvCxnSpPr/>
          <p:nvPr/>
        </p:nvCxnSpPr>
        <p:spPr>
          <a:xfrm flipH="1">
            <a:off x="827584" y="476672"/>
            <a:ext cx="288032" cy="288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403648" y="476672"/>
            <a:ext cx="360040" cy="288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83568" y="1124744"/>
            <a:ext cx="0" cy="15121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83568" y="3140968"/>
            <a:ext cx="0" cy="28083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331640" y="1833518"/>
            <a:ext cx="144016" cy="40324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907704" y="1124744"/>
            <a:ext cx="288032" cy="216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475656" y="980728"/>
            <a:ext cx="185609" cy="2520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041266" y="1612722"/>
            <a:ext cx="144016" cy="2767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483768" y="1628800"/>
            <a:ext cx="432048" cy="288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79711" y="2177480"/>
            <a:ext cx="400354" cy="3771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131840" y="2161402"/>
            <a:ext cx="432048" cy="3041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771800" y="2161402"/>
            <a:ext cx="144016" cy="2600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699792" y="2708920"/>
            <a:ext cx="0" cy="216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71800" y="3284984"/>
            <a:ext cx="72008" cy="25809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3419872" y="2708920"/>
            <a:ext cx="144016" cy="2886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851920" y="2708920"/>
            <a:ext cx="360040" cy="2886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4067944" y="3282448"/>
            <a:ext cx="108012" cy="2832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358040" y="3212686"/>
            <a:ext cx="476331" cy="3530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419872" y="3282448"/>
            <a:ext cx="144016" cy="26668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114086" y="3930520"/>
            <a:ext cx="61870" cy="20187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4606761" y="3789621"/>
            <a:ext cx="227610" cy="2817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990597" y="3849742"/>
            <a:ext cx="414046" cy="22167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644007" y="4257092"/>
            <a:ext cx="0" cy="3600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5404643" y="4257092"/>
            <a:ext cx="103461" cy="3600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5652121" y="4359451"/>
            <a:ext cx="576063" cy="288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720566" y="4899511"/>
            <a:ext cx="0" cy="10497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5456373" y="4899511"/>
            <a:ext cx="0" cy="10497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372200" y="4899511"/>
            <a:ext cx="0" cy="3296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372200" y="5424395"/>
            <a:ext cx="0" cy="5248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01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0"/>
            <a:ext cx="8280920" cy="6669360"/>
          </a:xfrm>
        </p:spPr>
        <p:txBody>
          <a:bodyPr>
            <a:normAutofit fontScale="92500" lnSpcReduction="20000"/>
          </a:bodyPr>
          <a:lstStyle/>
          <a:p>
            <a:pPr algn="just">
              <a:lnSpc>
                <a:spcPct val="160000"/>
              </a:lnSpc>
              <a:spcAft>
                <a:spcPts val="1000"/>
              </a:spcAft>
            </a:pPr>
            <a:r>
              <a:rPr lang="en-US" sz="28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Syntax</a:t>
            </a:r>
          </a:p>
          <a:p>
            <a:pPr algn="just">
              <a:lnSpc>
                <a:spcPct val="160000"/>
              </a:lnSpc>
              <a:spcAft>
                <a:spcPts val="1000"/>
              </a:spcAft>
            </a:pPr>
            <a:r>
              <a:rPr lang="en-US" sz="1800" dirty="0" smtClean="0">
                <a:solidFill>
                  <a:schemeClr val="tx1"/>
                </a:solidFill>
                <a:latin typeface="Times New Roman" pitchFamily="18" charset="0"/>
                <a:cs typeface="Times New Roman" pitchFamily="18" charset="0"/>
              </a:rPr>
              <a:t>      </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word “</a:t>
            </a:r>
            <a:r>
              <a:rPr lang="en-US" sz="19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syntax</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comes originally from Greek and literally means “</a:t>
            </a:r>
            <a:r>
              <a:rPr lang="en-US" sz="19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putting together</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or “</a:t>
            </a:r>
            <a:r>
              <a:rPr lang="en-US" sz="19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arrangement</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It is concerned with the possible arrangement of words in a language . The basic unit in syntax is the sentence which minimally consists of a main close (  </a:t>
            </a:r>
            <a:r>
              <a:rPr lang="en-US" sz="19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 + V</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a:p>
            <a:pPr algn="just">
              <a:lnSpc>
                <a:spcPct val="160000"/>
              </a:lnSpc>
              <a:spcAft>
                <a:spcPts val="1000"/>
              </a:spcAft>
            </a:pPr>
            <a:r>
              <a:rPr lang="en-US" sz="1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Generative Grammar</a:t>
            </a:r>
          </a:p>
          <a:p>
            <a:pPr algn="just">
              <a:lnSpc>
                <a:spcPct val="160000"/>
              </a:lnSpc>
              <a:spcAft>
                <a:spcPts val="1000"/>
              </a:spcAft>
            </a:pPr>
            <a:r>
              <a:rPr lang="en-US" sz="18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It is a term coined by the famous linguist Noam Chomsky in 1957 to refer to the type of grammar that has a very explicit system of Rules which has a lot in common with the types of rules found in </a:t>
            </a:r>
            <a:r>
              <a:rPr lang="en-US" sz="19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Mathematics.</a:t>
            </a:r>
          </a:p>
          <a:p>
            <a:pPr algn="just">
              <a:lnSpc>
                <a:spcPct val="160000"/>
              </a:lnSpc>
              <a:spcAft>
                <a:spcPts val="1000"/>
              </a:spcAft>
            </a:pPr>
            <a:r>
              <a:rPr lang="en-US" sz="19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Accordingly, a language ( Any Language) has the characteristics of being “ a set of finite or infinite sentences.” So, a GG has the ability to create totally </a:t>
            </a:r>
            <a:r>
              <a:rPr lang="en-US" sz="19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Novel</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1900" b="1" i="1"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New</a:t>
            </a:r>
            <a:r>
              <a:rPr lang="en-US" sz="19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and grammatically accurate sentences</a:t>
            </a:r>
            <a:r>
              <a:rPr lang="en-US" sz="1900" dirty="0" smtClean="0">
                <a:solidFill>
                  <a:schemeClr val="tx1"/>
                </a:solidFill>
                <a:latin typeface="Times New Roman" pitchFamily="18" charset="0"/>
                <a:cs typeface="Times New Roman" pitchFamily="18" charset="0"/>
              </a:rPr>
              <a:t>.</a:t>
            </a:r>
            <a:endParaRPr lang="en-US" sz="1900" dirty="0">
              <a:solidFill>
                <a:schemeClr val="tx1"/>
              </a:solidFill>
              <a:latin typeface="Times New Roman" pitchFamily="18" charset="0"/>
              <a:cs typeface="Times New Roman" pitchFamily="18" charset="0"/>
            </a:endParaRPr>
          </a:p>
          <a:p>
            <a:pPr algn="just">
              <a:lnSpc>
                <a:spcPct val="160000"/>
              </a:lnSpc>
              <a:spcAft>
                <a:spcPts val="1000"/>
              </a:spcAft>
            </a:pPr>
            <a:r>
              <a:rPr lang="en-US" sz="1900" b="1" i="1" dirty="0" smtClean="0">
                <a:solidFill>
                  <a:schemeClr val="tx1"/>
                </a:solidFill>
                <a:latin typeface="Times New Roman" pitchFamily="18" charset="0"/>
                <a:cs typeface="Times New Roman" pitchFamily="18" charset="0"/>
              </a:rPr>
              <a:t> </a:t>
            </a:r>
            <a:endParaRPr lang="en-US" sz="19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02132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457200"/>
            <a:ext cx="8229600" cy="6049963"/>
          </a:xfrm>
        </p:spPr>
        <p:txBody>
          <a:bodyPr/>
          <a:lstStyle/>
          <a:p>
            <a:pPr marL="36576" lvl="0" indent="0" algn="just" eaLnBrk="1" fontAlgn="auto" hangingPunct="1">
              <a:lnSpc>
                <a:spcPct val="150000"/>
              </a:lnSpc>
              <a:spcBef>
                <a:spcPts val="0"/>
              </a:spcBef>
              <a:spcAft>
                <a:spcPts val="0"/>
              </a:spcAft>
              <a:buClr>
                <a:srgbClr val="F07F09"/>
              </a:buClr>
              <a:buSzPct val="80000"/>
              <a:buNone/>
            </a:pPr>
            <a:endParaRPr lang="en-GB" sz="1800" b="1" kern="1200" dirty="0">
              <a:solidFill>
                <a:prstClr val="black"/>
              </a:solidFill>
              <a:latin typeface="Times New Roman" pitchFamily="18" charset="0"/>
              <a:cs typeface="Times New Roman" pitchFamily="18" charset="0"/>
            </a:endParaRPr>
          </a:p>
        </p:txBody>
      </p:sp>
      <p:pic>
        <p:nvPicPr>
          <p:cNvPr id="3" name="صورة 3" descr="C:\Users\almar\Desktop\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251520" y="414714"/>
            <a:ext cx="8424936" cy="6034786"/>
          </a:xfrm>
          <a:prstGeom prst="rect">
            <a:avLst/>
          </a:prstGeom>
          <a:noFill/>
          <a:ln>
            <a:noFill/>
          </a:ln>
        </p:spPr>
      </p:pic>
    </p:spTree>
    <p:extLst>
      <p:ext uri="{BB962C8B-B14F-4D97-AF65-F5344CB8AC3E}">
        <p14:creationId xmlns:p14="http://schemas.microsoft.com/office/powerpoint/2010/main" val="899418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a:bodyPr>
          <a:lstStyle/>
          <a:p>
            <a:pPr algn="just">
              <a:lnSpc>
                <a:spcPct val="150000"/>
              </a:lnSpc>
            </a:pPr>
            <a:r>
              <a:rPr lang="en-US" sz="2000" b="1"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illustrate,</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Mathematics</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have a set of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finite</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number of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Rules</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can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generate</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infinite</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number of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Values</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pPr>
            <a:r>
              <a:rPr lang="en-US" sz="2000" b="1" i="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t>
            </a:r>
            <a:r>
              <a:rPr lang="en-US" sz="20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3x + 2y = ?</a:t>
            </a:r>
          </a:p>
          <a:p>
            <a:pPr algn="just">
              <a:lnSpc>
                <a:spcPct val="150000"/>
              </a:lnSpc>
            </a:pP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 </a:t>
            </a:r>
            <a:r>
              <a:rPr lang="en-US" sz="2000" b="1" i="0"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 </a:t>
            </a:r>
            <a:r>
              <a:rPr lang="en-US" sz="2000" b="1" i="0"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 </a:t>
            </a:r>
            <a:r>
              <a:rPr lang="en-US" sz="2000" b="1" i="0"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000" b="1" i="0"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formula</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becomes as the following : </a:t>
            </a:r>
          </a:p>
          <a:p>
            <a:pPr algn="just">
              <a:lnSpc>
                <a:spcPct val="150000"/>
              </a:lnSpc>
            </a:pP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a:t>
            </a:r>
            <a:r>
              <a:rPr lang="en-US"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a:t>
            </a:r>
            <a:r>
              <a:rPr lang="en-US"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 </a:t>
            </a:r>
            <a:r>
              <a:rPr lang="en-US" sz="2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a:t>
            </a:r>
          </a:p>
          <a:p>
            <a:pPr algn="just">
              <a:lnSpc>
                <a:spcPct val="150000"/>
              </a:lnSpc>
            </a:pP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 whenever we give a </a:t>
            </a:r>
            <a:r>
              <a:rPr lang="en-US" sz="2000" b="1" i="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value</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 </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&amp;  ( </a:t>
            </a:r>
            <a:r>
              <a:rPr lang="en-US" sz="20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we shall have a new result, and this means that, we can </a:t>
            </a:r>
            <a:r>
              <a:rPr lang="en-US" sz="2000" b="1" i="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generate</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 “ </a:t>
            </a:r>
            <a:r>
              <a:rPr lang="en-US" sz="2000" b="1" i="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Infinite</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values using the same basic elements; i.e.  We can </a:t>
            </a:r>
            <a:r>
              <a:rPr lang="en-US" sz="2000" b="1" i="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generate</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 endless set of values by following the simple rules of </a:t>
            </a:r>
            <a:r>
              <a:rPr lang="en-US" sz="2000" b="1" i="1"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Mathematics</a:t>
            </a:r>
            <a:r>
              <a:rPr lang="en-US"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lnSpc>
                <a:spcPct val="150000"/>
              </a:lnSpc>
            </a:pPr>
            <a:r>
              <a:rPr lang="en-US" sz="2000" b="1" i="0" u="none" strike="noStrike"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same is true for language, we have a set of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finite</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number of rules, that can generate an infinite number of grammatically accurate sentences by following the basic </a:t>
            </a:r>
            <a:r>
              <a:rPr lang="en-US" sz="2000" b="1" i="1" u="none" strike="noStrike" dirty="0" smtClean="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Simple Rules</a:t>
            </a:r>
            <a:r>
              <a:rPr lang="en-US" sz="2000" b="1" i="0" u="none" strike="noStrike"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20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84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25000" lnSpcReduction="20000"/>
          </a:bodyPr>
          <a:lstStyle/>
          <a:p>
            <a:pPr algn="just">
              <a:lnSpc>
                <a:spcPct val="150000"/>
              </a:lnSpc>
              <a:spcAft>
                <a:spcPts val="1000"/>
              </a:spcAft>
            </a:pPr>
            <a:r>
              <a:rPr lang="en-US"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9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 give more explanation, when </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we have an effective rule such as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prepositional phrase in English consists of a preposition followed by a noun phrase</a:t>
            </a:r>
            <a:r>
              <a:rPr lang="en-US" sz="9600" b="1" i="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we can imagine an extremely large number of English phrases that could be produced using this rule. In fact, the potential number is unlimited. This reflects another goal of syntactic analysis, which is to have a small and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finite</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(i.e.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limited</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set of rules that will be capable of producing a large and potentially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infinite</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(i.e.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unlimited</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number of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well-formed structures</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This small and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finite</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set of rules </a:t>
            </a:r>
            <a:r>
              <a:rPr lang="en-US" sz="9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 </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described as a </a:t>
            </a:r>
            <a:r>
              <a:rPr lang="en-US" sz="96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Generative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a:t>
            </a:r>
            <a:r>
              <a:rPr lang="en-US" sz="96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rammar</a:t>
            </a:r>
            <a:r>
              <a:rPr lang="en-US" sz="9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because it can be used to “</a:t>
            </a:r>
            <a:r>
              <a:rPr lang="en-US" sz="9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generate</a:t>
            </a:r>
            <a:r>
              <a:rPr lang="en-US"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or produce sentence structures and not just describe them.</a:t>
            </a:r>
          </a:p>
          <a:p>
            <a:pPr algn="just">
              <a:lnSpc>
                <a:spcPct val="150000"/>
              </a:lnSpc>
              <a:spcAft>
                <a:spcPts val="1000"/>
              </a:spcAft>
            </a:pPr>
            <a:r>
              <a:rPr lang="en-US" sz="9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lnSpc>
                <a:spcPct val="150000"/>
              </a:lnSpc>
              <a:spcAft>
                <a:spcPts val="1000"/>
              </a:spcAft>
            </a:pPr>
            <a:endParaRPr lang="en-GB" sz="9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7170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435280" cy="7677472"/>
          </a:xfrm>
        </p:spPr>
        <p:txBody>
          <a:bodyPr/>
          <a:lstStyle/>
          <a:p>
            <a:pPr algn="l">
              <a:lnSpc>
                <a:spcPct val="150000"/>
              </a:lnSpc>
            </a:pPr>
            <a:r>
              <a:rPr lang="en-US" sz="2800" b="1" dirty="0" smtClean="0">
                <a:solidFill>
                  <a:srgbClr val="C00000"/>
                </a:solidFill>
              </a:rPr>
              <a:t>Recursion</a:t>
            </a:r>
            <a:r>
              <a:rPr lang="en-US" sz="2000" b="1" dirty="0" smtClean="0">
                <a:solidFill>
                  <a:schemeClr val="tx1"/>
                </a:solidFill>
              </a:rPr>
              <a:t/>
            </a:r>
            <a:br>
              <a:rPr lang="en-US" sz="2000" b="1" dirty="0" smtClean="0">
                <a:solidFill>
                  <a:schemeClr val="tx1"/>
                </a:solidFill>
              </a:rPr>
            </a:br>
            <a:r>
              <a:rPr lang="en-US" sz="2000" b="1" dirty="0">
                <a:solidFill>
                  <a:schemeClr val="tx1"/>
                </a:solidFill>
              </a:rPr>
              <a:t> </a:t>
            </a:r>
            <a:r>
              <a:rPr lang="en-US" sz="2000" b="1" dirty="0" smtClean="0">
                <a:solidFill>
                  <a:schemeClr val="tx1"/>
                </a:solidFill>
              </a:rPr>
              <a:t>   It means that the rules of a Grammar have the ability to be applied more than once in generating a sentence </a:t>
            </a:r>
            <a:br>
              <a:rPr lang="en-US" sz="2000" b="1" dirty="0" smtClean="0">
                <a:solidFill>
                  <a:schemeClr val="tx1"/>
                </a:solidFill>
              </a:rPr>
            </a:br>
            <a:r>
              <a:rPr lang="en-US" sz="2000" b="1" dirty="0" smtClean="0">
                <a:solidFill>
                  <a:schemeClr val="tx1"/>
                </a:solidFill>
              </a:rPr>
              <a:t>( structure) either by repeating a phrase as often as required, or by generating a sentence inside another one: </a:t>
            </a:r>
            <a:br>
              <a:rPr lang="en-US" sz="2000" b="1" dirty="0" smtClean="0">
                <a:solidFill>
                  <a:schemeClr val="tx1"/>
                </a:solidFill>
              </a:rPr>
            </a:br>
            <a:r>
              <a:rPr lang="en-US" sz="2000" b="1" dirty="0">
                <a:solidFill>
                  <a:schemeClr val="tx1"/>
                </a:solidFill>
              </a:rPr>
              <a:t> </a:t>
            </a:r>
            <a:r>
              <a:rPr lang="en-US" sz="2000" b="1" dirty="0" smtClean="0">
                <a:solidFill>
                  <a:schemeClr val="tx1"/>
                </a:solidFill>
              </a:rPr>
              <a:t>                                  </a:t>
            </a:r>
            <a:r>
              <a:rPr lang="en-US" sz="2000" b="1" dirty="0" smtClean="0">
                <a:solidFill>
                  <a:srgbClr val="7030A0"/>
                </a:solidFill>
              </a:rPr>
              <a:t>Prep. P</a:t>
            </a:r>
            <a:r>
              <a:rPr lang="en-US" sz="2000" b="1" dirty="0" smtClean="0">
                <a:solidFill>
                  <a:schemeClr val="tx1"/>
                </a:solidFill>
              </a:rPr>
              <a:t>.              </a:t>
            </a:r>
            <a:r>
              <a:rPr lang="en-US" sz="2000" b="1" dirty="0" err="1" smtClean="0">
                <a:solidFill>
                  <a:srgbClr val="7030A0"/>
                </a:solidFill>
              </a:rPr>
              <a:t>Prep.P</a:t>
            </a: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Ex.1. The gun was </a:t>
            </a:r>
            <a:r>
              <a:rPr lang="en-US" sz="2000" b="1" u="sng" dirty="0" smtClean="0">
                <a:solidFill>
                  <a:schemeClr val="tx1"/>
                </a:solidFill>
              </a:rPr>
              <a:t>on the table</a:t>
            </a:r>
            <a:r>
              <a:rPr lang="en-US" sz="2000" b="1" dirty="0" smtClean="0">
                <a:solidFill>
                  <a:schemeClr val="tx1"/>
                </a:solidFill>
              </a:rPr>
              <a:t>, </a:t>
            </a:r>
            <a:r>
              <a:rPr lang="en-US" sz="2000" b="1" u="sng" dirty="0" smtClean="0">
                <a:solidFill>
                  <a:schemeClr val="tx1"/>
                </a:solidFill>
              </a:rPr>
              <a:t>near the window</a:t>
            </a:r>
            <a:r>
              <a:rPr lang="en-US" sz="2000" b="1" dirty="0" smtClean="0">
                <a:solidFill>
                  <a:schemeClr val="tx1"/>
                </a:solidFill>
              </a:rPr>
              <a:t>.  ( </a:t>
            </a:r>
            <a:r>
              <a:rPr lang="en-US" sz="2000" b="1" i="1" dirty="0" smtClean="0">
                <a:solidFill>
                  <a:srgbClr val="7030A0"/>
                </a:solidFill>
              </a:rPr>
              <a:t>Repeating a Phrase</a:t>
            </a:r>
            <a:r>
              <a:rPr lang="en-US" sz="2000" b="1" dirty="0" smtClean="0">
                <a:solidFill>
                  <a:schemeClr val="tx1"/>
                </a:solidFill>
              </a:rPr>
              <a:t>)</a:t>
            </a:r>
            <a:br>
              <a:rPr lang="en-US" sz="2000" b="1" dirty="0" smtClean="0">
                <a:solidFill>
                  <a:schemeClr val="tx1"/>
                </a:solidFill>
              </a:rPr>
            </a:br>
            <a:r>
              <a:rPr lang="en-US" sz="2000" b="1" dirty="0">
                <a:solidFill>
                  <a:schemeClr val="tx1"/>
                </a:solidFill>
              </a:rPr>
              <a:t> </a:t>
            </a:r>
            <a:r>
              <a:rPr lang="en-US" sz="2000" b="1" dirty="0" smtClean="0">
                <a:solidFill>
                  <a:schemeClr val="tx1"/>
                </a:solidFill>
              </a:rPr>
              <a:t>   2. John believed that Cathy knew that Marry helped </a:t>
            </a:r>
            <a:r>
              <a:rPr lang="en-US" sz="2000" b="1" smtClean="0">
                <a:solidFill>
                  <a:schemeClr val="tx1"/>
                </a:solidFill>
              </a:rPr>
              <a:t>George.</a:t>
            </a:r>
            <a:br>
              <a:rPr lang="en-US" sz="2000" b="1"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a:solidFill>
                  <a:schemeClr val="tx1"/>
                </a:solidFill>
              </a:rPr>
              <a:t> </a:t>
            </a:r>
            <a:r>
              <a:rPr lang="en-US" sz="2000" b="1" dirty="0" smtClean="0">
                <a:solidFill>
                  <a:schemeClr val="tx1"/>
                </a:solidFill>
              </a:rPr>
              <a:t>                ( </a:t>
            </a:r>
            <a:r>
              <a:rPr lang="en-US" sz="2000" b="1" i="1" dirty="0" smtClean="0">
                <a:solidFill>
                  <a:srgbClr val="7030A0"/>
                </a:solidFill>
              </a:rPr>
              <a:t> sentence inside another sentence</a:t>
            </a:r>
            <a:r>
              <a:rPr lang="en-US" sz="2000" b="1" dirty="0" smtClean="0">
                <a:solidFill>
                  <a:schemeClr val="tx1"/>
                </a:solidFill>
              </a:rPr>
              <a:t>)</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1800" b="1" dirty="0" smtClean="0">
                <a:solidFill>
                  <a:schemeClr val="tx1"/>
                </a:solidFill>
              </a:rPr>
              <a:t/>
            </a:r>
            <a:br>
              <a:rPr lang="en-US" sz="1800" b="1" dirty="0" smtClean="0">
                <a:solidFill>
                  <a:schemeClr val="tx1"/>
                </a:solidFill>
              </a:rPr>
            </a:br>
            <a:r>
              <a:rPr lang="en-US" sz="2400" b="1" dirty="0">
                <a:solidFill>
                  <a:schemeClr val="tx1"/>
                </a:solidFill>
              </a:rPr>
              <a:t> </a:t>
            </a:r>
            <a:r>
              <a:rPr lang="en-US" sz="2400" b="1" dirty="0" smtClean="0">
                <a:solidFill>
                  <a:schemeClr val="tx1"/>
                </a:solidFill>
              </a:rPr>
              <a:t>                              </a:t>
            </a:r>
            <a:endParaRPr lang="en-US" sz="2000" b="1" dirty="0">
              <a:solidFill>
                <a:schemeClr val="tx1"/>
              </a:solidFill>
            </a:endParaRPr>
          </a:p>
        </p:txBody>
      </p:sp>
      <p:cxnSp>
        <p:nvCxnSpPr>
          <p:cNvPr id="4" name="Straight Arrow Connector 3"/>
          <p:cNvCxnSpPr/>
          <p:nvPr/>
        </p:nvCxnSpPr>
        <p:spPr>
          <a:xfrm>
            <a:off x="3275856" y="4077072"/>
            <a:ext cx="4464496" cy="7200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87624" y="4293096"/>
            <a:ext cx="6552728" cy="720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92080" y="4005064"/>
            <a:ext cx="2448272" cy="7200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3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064896" cy="6192688"/>
          </a:xfrm>
        </p:spPr>
        <p:txBody>
          <a:bodyPr>
            <a:normAutofit fontScale="25000" lnSpcReduction="20000"/>
          </a:bodyPr>
          <a:lstStyle/>
          <a:p>
            <a:pPr algn="l"/>
            <a:r>
              <a:rPr lang="en-US" sz="11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Deep and Surface </a:t>
            </a:r>
            <a:r>
              <a:rPr lang="en-US" sz="11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Structure</a:t>
            </a:r>
          </a:p>
          <a:p>
            <a:pPr algn="just">
              <a:lnSpc>
                <a:spcPct val="150000"/>
              </a:lnSpc>
            </a:pPr>
            <a:r>
              <a:rPr lang="en-US" sz="1600" dirty="0" smtClean="0">
                <a:solidFill>
                  <a:schemeClr val="tx1"/>
                </a:solidFill>
                <a:latin typeface="Times New Roman" panose="02020603050405020304" pitchFamily="18" charset="0"/>
                <a:cs typeface="Times New Roman" pitchFamily="18" charset="0"/>
              </a:rPr>
              <a:t>        </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Deep Structure</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it is the </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abstract level of the structural organization </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in which all the elements determining structural interpretation are represented. </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Surface Structure</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it is the </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representation of the structural interpretation</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of a sentence. </a:t>
            </a:r>
          </a:p>
          <a:p>
            <a:pPr algn="just">
              <a:lnSpc>
                <a:spcPct val="150000"/>
              </a:lnSpc>
            </a:pPr>
            <a:r>
              <a:rPr lang="en-US" sz="7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So, a </a:t>
            </a:r>
            <a:r>
              <a:rPr lang="en-US" sz="7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GG</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has the ability of showing how a single underlying abstract representation can become the source of different surface structures, i.e. in  a </a:t>
            </a:r>
            <a:r>
              <a:rPr lang="en-US" sz="7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GG</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the same </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Deep Structure </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can be the source of many other </a:t>
            </a:r>
            <a:r>
              <a:rPr lang="en-US" sz="72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urface </a:t>
            </a:r>
            <a:r>
              <a:rPr lang="en-US" sz="72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a:t>
            </a:r>
            <a:r>
              <a:rPr lang="en-US" sz="7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tructures</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t>
            </a:r>
          </a:p>
          <a:p>
            <a:pPr algn="just">
              <a:lnSpc>
                <a:spcPct val="150000"/>
              </a:lnSpc>
            </a:pPr>
            <a:endParaRPr lang="en-US" sz="7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endPar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endPar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endPar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endParaRPr lang="en-US" sz="7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endParaRPr lang="en-US" sz="7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lnSpc>
                <a:spcPct val="150000"/>
              </a:lnSpc>
            </a:pPr>
            <a:r>
              <a:rPr lang="en-US" sz="7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As you can see above, in each example, all the </a:t>
            </a:r>
            <a:r>
              <a:rPr lang="en-US" sz="7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4 sentences </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7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Surface Structures</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have the same </a:t>
            </a:r>
            <a:r>
              <a:rPr lang="en-US" sz="7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Deep Structure</a:t>
            </a:r>
            <a:r>
              <a:rPr lang="en-US" sz="7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3097952040"/>
              </p:ext>
            </p:extLst>
          </p:nvPr>
        </p:nvGraphicFramePr>
        <p:xfrm>
          <a:off x="323525" y="2924944"/>
          <a:ext cx="8064900" cy="2304256"/>
        </p:xfrm>
        <a:graphic>
          <a:graphicData uri="http://schemas.openxmlformats.org/drawingml/2006/table">
            <a:tbl>
              <a:tblPr firstRow="1" bandRow="1">
                <a:tableStyleId>{5DA37D80-6434-44D0-A028-1B22A696006F}</a:tableStyleId>
              </a:tblPr>
              <a:tblGrid>
                <a:gridCol w="4032450"/>
                <a:gridCol w="4032450"/>
              </a:tblGrid>
              <a:tr h="2304256">
                <a:tc>
                  <a:txBody>
                    <a:bodyPr/>
                    <a:lstStyle/>
                    <a:p>
                      <a:pPr marL="285750" indent="-285750" algn="just">
                        <a:lnSpc>
                          <a:spcPct val="100000"/>
                        </a:lnSpc>
                        <a:buFontTx/>
                        <a:buChar char="-"/>
                      </a:pPr>
                      <a:r>
                        <a:rPr lang="en-US" sz="2000" dirty="0" smtClean="0">
                          <a:effectLst/>
                        </a:rPr>
                        <a:t>Charlie broke the window. </a:t>
                      </a:r>
                    </a:p>
                    <a:p>
                      <a:pPr marL="285750" indent="-285750" algn="just">
                        <a:lnSpc>
                          <a:spcPct val="100000"/>
                        </a:lnSpc>
                        <a:buFontTx/>
                        <a:buChar char="-"/>
                      </a:pPr>
                      <a:r>
                        <a:rPr lang="en-US" sz="2000" dirty="0" smtClean="0">
                          <a:effectLst/>
                        </a:rPr>
                        <a:t>It was Charlie who broke the window.</a:t>
                      </a:r>
                    </a:p>
                    <a:p>
                      <a:pPr marL="285750" indent="-285750" algn="just">
                        <a:lnSpc>
                          <a:spcPct val="100000"/>
                        </a:lnSpc>
                        <a:buFontTx/>
                        <a:buChar char="-"/>
                      </a:pPr>
                      <a:r>
                        <a:rPr lang="en-US" sz="2000" dirty="0" smtClean="0">
                          <a:effectLst/>
                        </a:rPr>
                        <a:t>The window was broken by Charlie.</a:t>
                      </a:r>
                    </a:p>
                    <a:p>
                      <a:pPr marL="285750" indent="-285750" algn="just">
                        <a:lnSpc>
                          <a:spcPct val="100000"/>
                        </a:lnSpc>
                        <a:buFontTx/>
                        <a:buChar char="-"/>
                      </a:pPr>
                      <a:r>
                        <a:rPr lang="en-US" sz="2000" dirty="0" smtClean="0">
                          <a:effectLst/>
                        </a:rPr>
                        <a:t>Was the window broken by Charlie?</a:t>
                      </a:r>
                      <a:endParaRPr lang="en-US" sz="2000" i="1" dirty="0" smtClean="0">
                        <a:solidFill>
                          <a:schemeClr val="bg1"/>
                        </a:solidFill>
                        <a:effectLst/>
                        <a:latin typeface="Times New Roman" panose="02020603050405020304" pitchFamily="18" charset="0"/>
                        <a:cs typeface="Times New Roman" pitchFamily="18" charset="0"/>
                      </a:endParaRPr>
                    </a:p>
                  </a:txBody>
                  <a:tcPr/>
                </a:tc>
                <a:tc>
                  <a:txBody>
                    <a:bodyPr/>
                    <a:lstStyle/>
                    <a:p>
                      <a:pPr marL="285750" indent="-285750">
                        <a:lnSpc>
                          <a:spcPct val="100000"/>
                        </a:lnSpc>
                        <a:buFontTx/>
                        <a:buChar char="-"/>
                      </a:pPr>
                      <a:r>
                        <a:rPr lang="en-US" sz="2000" dirty="0" smtClean="0"/>
                        <a:t>Kate washes the dishes.</a:t>
                      </a:r>
                    </a:p>
                    <a:p>
                      <a:pPr marL="285750" indent="-285750">
                        <a:lnSpc>
                          <a:spcPct val="100000"/>
                        </a:lnSpc>
                        <a:buFontTx/>
                        <a:buChar char="-"/>
                      </a:pPr>
                      <a:r>
                        <a:rPr lang="en-US" sz="2000" dirty="0" smtClean="0"/>
                        <a:t>The dishes was washed by Kate.</a:t>
                      </a:r>
                    </a:p>
                    <a:p>
                      <a:pPr marL="285750" indent="-285750">
                        <a:lnSpc>
                          <a:spcPct val="100000"/>
                        </a:lnSpc>
                        <a:buFontTx/>
                        <a:buChar char="-"/>
                      </a:pPr>
                      <a:r>
                        <a:rPr lang="en-US" sz="2000" dirty="0" smtClean="0"/>
                        <a:t>It was Kate who washed the dishes.</a:t>
                      </a:r>
                    </a:p>
                    <a:p>
                      <a:pPr marL="285750" indent="-285750">
                        <a:lnSpc>
                          <a:spcPct val="100000"/>
                        </a:lnSpc>
                        <a:buFontTx/>
                        <a:buChar char="-"/>
                      </a:pPr>
                      <a:r>
                        <a:rPr lang="en-US" sz="2000" dirty="0" smtClean="0"/>
                        <a:t>Was it Kate who washes the dishes?</a:t>
                      </a:r>
                      <a:endParaRPr lang="en-US" sz="2000" dirty="0"/>
                    </a:p>
                  </a:txBody>
                  <a:tcPr/>
                </a:tc>
              </a:tr>
            </a:tbl>
          </a:graphicData>
        </a:graphic>
      </p:graphicFrame>
    </p:spTree>
    <p:extLst>
      <p:ext uri="{BB962C8B-B14F-4D97-AF65-F5344CB8AC3E}">
        <p14:creationId xmlns:p14="http://schemas.microsoft.com/office/powerpoint/2010/main" val="26218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Autofit/>
          </a:bodyPr>
          <a:lstStyle/>
          <a:p>
            <a:pPr algn="just">
              <a:lnSpc>
                <a:spcPct val="150000"/>
              </a:lnSpc>
            </a:pPr>
            <a:r>
              <a:rPr lang="en-US" sz="2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Structural Ambiguity</a:t>
            </a:r>
          </a:p>
          <a:p>
            <a:pPr algn="just"/>
            <a:r>
              <a:rPr lang="en-US" sz="1800" b="0" i="0" u="none" strike="noStrike" baseline="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means that a sentence has </a:t>
            </a:r>
            <a:r>
              <a:rPr lang="en-US" sz="1800" b="1" i="1" u="none" strike="noStrike" baseline="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two distinct underlying</a:t>
            </a:r>
            <a:r>
              <a:rPr lang="en-US" sz="1800" b="1" i="1" u="none" strike="noStrike"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interpretations </a:t>
            </a:r>
            <a:r>
              <a:rPr lang="en-US" sz="1800" b="0" i="0" u="none" strike="noStrik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which represented in </a:t>
            </a:r>
            <a:r>
              <a:rPr lang="en-US" sz="18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a:t>
            </a:r>
            <a:r>
              <a:rPr lang="en-US" sz="1800" b="1" i="1" u="none" strike="noStrike"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 Surface </a:t>
            </a:r>
            <a:r>
              <a:rPr lang="en-US" sz="18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sz="1800" b="1" i="1" u="none" strike="noStrike"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tructure</a:t>
            </a:r>
            <a:r>
              <a:rPr lang="en-US" sz="1800" b="0" i="0" u="none" strike="noStrik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is to say that , </a:t>
            </a:r>
            <a:r>
              <a:rPr lang="en-US" sz="1800" b="1" i="1"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Structural Ambiguity </a:t>
            </a:r>
            <a:r>
              <a:rPr lang="en-US" sz="1800" b="0" i="0" u="none" strike="noStrik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happens when a sentence has two different </a:t>
            </a:r>
            <a:r>
              <a:rPr lang="en-US" sz="1800" b="1" i="1"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Deep Structures</a:t>
            </a:r>
            <a:r>
              <a:rPr lang="en-US" sz="1800" b="0" i="0" u="none" strike="noStrik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but only </a:t>
            </a:r>
            <a:r>
              <a:rPr lang="en-US" sz="1800" b="1" i="1" u="none" strike="noStrike"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Surface Structure: </a:t>
            </a:r>
          </a:p>
          <a:p>
            <a:pPr algn="just"/>
            <a:r>
              <a:rPr lang="en-US" sz="1800" baseline="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 </a:t>
            </a:r>
            <a:r>
              <a:rPr lang="en-US" sz="1800" b="1" i="1"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the man with the telescope</a:t>
            </a:r>
            <a:r>
              <a:rPr lang="en-US" sz="1800" baseline="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1800" b="1" i="1" baseline="0"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SS</a:t>
            </a:r>
            <a:r>
              <a:rPr lang="en-US" sz="1800" baseline="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r>
              <a:rPr lang="en-US" sz="18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Deep Structures</a:t>
            </a:r>
            <a:r>
              <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They saw the man by using a telescope.</a:t>
            </a:r>
          </a:p>
          <a:p>
            <a:pPr algn="just"/>
            <a:r>
              <a:rPr lang="en-US" sz="1800" b="0" i="0" u="none" strike="noStrik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800" b="0" i="0" u="none" strike="noStrik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They saw a man carries a telescope.</a:t>
            </a:r>
            <a:endParaRPr lang="en-US" sz="1800" b="0" i="0" u="none" strike="noStrike" baseline="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60000"/>
              </a:lnSpc>
            </a:pPr>
            <a:endParaRPr lang="en-US" sz="28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9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472608"/>
          </a:xfrm>
        </p:spPr>
        <p:txBody>
          <a:bodyPr/>
          <a:lstStyle/>
          <a:p>
            <a:pPr algn="l">
              <a:lnSpc>
                <a:spcPct val="100000"/>
              </a:lnSpc>
            </a:pPr>
            <a:r>
              <a:rPr lang="en-US" sz="2800" b="1" i="1" dirty="0" smtClean="0">
                <a:solidFill>
                  <a:srgbClr val="C00000"/>
                </a:solidFill>
                <a:effectLst>
                  <a:outerShdw blurRad="38100" dist="38100" dir="2700000" algn="tl">
                    <a:srgbClr val="000000">
                      <a:alpha val="43137"/>
                    </a:srgbClr>
                  </a:outerShdw>
                </a:effectLst>
              </a:rPr>
              <a:t>Syntactic Structure</a:t>
            </a:r>
            <a:r>
              <a:rPr lang="en-US" dirty="0" smtClean="0"/>
              <a:t/>
            </a:r>
            <a:br>
              <a:rPr lang="en-US" dirty="0" smtClean="0"/>
            </a:br>
            <a:r>
              <a:rPr lang="en-US" sz="2000" dirty="0" smtClean="0">
                <a:solidFill>
                  <a:schemeClr val="tx1"/>
                </a:solidFill>
              </a:rPr>
              <a:t>Since</a:t>
            </a:r>
            <a:r>
              <a:rPr lang="en-US" sz="2000" dirty="0" smtClean="0"/>
              <a:t> </a:t>
            </a:r>
            <a:r>
              <a:rPr lang="en-US" sz="2000" dirty="0" smtClean="0">
                <a:solidFill>
                  <a:schemeClr val="tx1"/>
                </a:solidFill>
              </a:rPr>
              <a:t>any language has this set of explicit rules which are limited in number, but can generate an unlimited number of accurate and Novel sentences, this means that: any language has its own Syntactical Structure, i.e. it can generate ( all and only) well-formed sentences:</a:t>
            </a:r>
            <a:br>
              <a:rPr lang="en-US" sz="2000" dirty="0" smtClean="0">
                <a:solidFill>
                  <a:schemeClr val="tx1"/>
                </a:solidFill>
              </a:rPr>
            </a:br>
            <a:r>
              <a:rPr lang="en-US" sz="2000" dirty="0" smtClean="0">
                <a:solidFill>
                  <a:schemeClr val="tx1"/>
                </a:solidFill>
              </a:rPr>
              <a:t>                                              </a:t>
            </a:r>
            <a:r>
              <a:rPr lang="en-US" sz="2400" b="1" i="1" dirty="0" smtClean="0">
                <a:solidFill>
                  <a:srgbClr val="C00000"/>
                </a:solidFill>
                <a:effectLst>
                  <a:outerShdw blurRad="38100" dist="38100" dir="2700000" algn="tl">
                    <a:srgbClr val="000000">
                      <a:alpha val="43137"/>
                    </a:srgbClr>
                  </a:outerShdw>
                </a:effectLst>
              </a:rPr>
              <a:t>Syntactical Structure</a:t>
            </a:r>
            <a:br>
              <a:rPr lang="en-US" sz="2400" b="1" i="1" dirty="0" smtClean="0">
                <a:solidFill>
                  <a:srgbClr val="C00000"/>
                </a:solidFill>
                <a:effectLst>
                  <a:outerShdw blurRad="38100" dist="38100" dir="2700000" algn="tl">
                    <a:srgbClr val="000000">
                      <a:alpha val="43137"/>
                    </a:srgbClr>
                  </a:outerShdw>
                </a:effectLst>
              </a:rPr>
            </a:br>
            <a:r>
              <a:rPr lang="en-US" sz="2000" b="1" i="1" dirty="0">
                <a:solidFill>
                  <a:srgbClr val="C00000"/>
                </a:solidFill>
                <a:effectLst>
                  <a:outerShdw blurRad="38100" dist="38100" dir="2700000" algn="tl">
                    <a:srgbClr val="000000">
                      <a:alpha val="43137"/>
                    </a:srgbClr>
                  </a:outerShdw>
                </a:effectLst>
              </a:rPr>
              <a:t/>
            </a:r>
            <a:br>
              <a:rPr lang="en-US" sz="2000" b="1" i="1" dirty="0">
                <a:solidFill>
                  <a:srgbClr val="C00000"/>
                </a:solidFill>
                <a:effectLst>
                  <a:outerShdw blurRad="38100" dist="38100" dir="2700000" algn="tl">
                    <a:srgbClr val="000000">
                      <a:alpha val="43137"/>
                    </a:srgbClr>
                  </a:outerShdw>
                </a:effectLst>
              </a:rPr>
            </a:br>
            <a:r>
              <a:rPr lang="en-US" sz="2000" b="1" i="1" dirty="0" smtClean="0">
                <a:solidFill>
                  <a:srgbClr val="C00000"/>
                </a:solidFill>
                <a:effectLst>
                  <a:outerShdw blurRad="38100" dist="38100" dir="2700000" algn="tl">
                    <a:srgbClr val="000000">
                      <a:alpha val="43137"/>
                    </a:srgbClr>
                  </a:outerShdw>
                </a:effectLst>
              </a:rPr>
              <a:t/>
            </a:r>
            <a:br>
              <a:rPr lang="en-US" sz="2000" b="1" i="1" dirty="0" smtClean="0">
                <a:solidFill>
                  <a:srgbClr val="C00000"/>
                </a:solidFill>
                <a:effectLst>
                  <a:outerShdw blurRad="38100" dist="38100" dir="2700000" algn="tl">
                    <a:srgbClr val="000000">
                      <a:alpha val="43137"/>
                    </a:srgbClr>
                  </a:outerShdw>
                </a:effectLst>
              </a:rPr>
            </a:br>
            <a:r>
              <a:rPr lang="en-US" sz="2000" b="1" i="1" dirty="0">
                <a:solidFill>
                  <a:srgbClr val="C00000"/>
                </a:solidFill>
                <a:effectLst>
                  <a:outerShdw blurRad="38100" dist="38100" dir="2700000" algn="tl">
                    <a:srgbClr val="000000">
                      <a:alpha val="43137"/>
                    </a:srgbClr>
                  </a:outerShdw>
                </a:effectLst>
              </a:rPr>
              <a:t/>
            </a:r>
            <a:br>
              <a:rPr lang="en-US" sz="2000" b="1" i="1" dirty="0">
                <a:solidFill>
                  <a:srgbClr val="C00000"/>
                </a:solidFill>
                <a:effectLst>
                  <a:outerShdw blurRad="38100" dist="38100" dir="2700000" algn="tl">
                    <a:srgbClr val="000000">
                      <a:alpha val="43137"/>
                    </a:srgbClr>
                  </a:outerShdw>
                </a:effectLst>
              </a:rPr>
            </a:br>
            <a:r>
              <a:rPr lang="en-US" sz="2000" b="1" i="1" dirty="0" smtClean="0">
                <a:solidFill>
                  <a:srgbClr val="C00000"/>
                </a:solidFill>
                <a:effectLst>
                  <a:outerShdw blurRad="38100" dist="38100" dir="2700000" algn="tl">
                    <a:srgbClr val="000000">
                      <a:alpha val="43137"/>
                    </a:srgbClr>
                  </a:outerShdw>
                </a:effectLst>
              </a:rPr>
              <a:t/>
            </a:r>
            <a:br>
              <a:rPr lang="en-US" sz="2000" b="1" i="1" dirty="0" smtClean="0">
                <a:solidFill>
                  <a:srgbClr val="C00000"/>
                </a:solidFill>
                <a:effectLst>
                  <a:outerShdw blurRad="38100" dist="38100" dir="2700000" algn="tl">
                    <a:srgbClr val="000000">
                      <a:alpha val="43137"/>
                    </a:srgbClr>
                  </a:outerShdw>
                </a:effectLst>
              </a:rPr>
            </a:br>
            <a:r>
              <a:rPr lang="en-US" sz="2000" b="1" i="1" dirty="0" smtClean="0">
                <a:solidFill>
                  <a:srgbClr val="C00000"/>
                </a:solidFill>
                <a:effectLst>
                  <a:outerShdw blurRad="38100" dist="38100" dir="2700000" algn="tl">
                    <a:srgbClr val="000000">
                      <a:alpha val="43137"/>
                    </a:srgbClr>
                  </a:outerShdw>
                </a:effectLst>
              </a:rPr>
              <a:t/>
            </a:r>
            <a:br>
              <a:rPr lang="en-US" sz="2000" b="1" i="1" dirty="0" smtClean="0">
                <a:solidFill>
                  <a:srgbClr val="C00000"/>
                </a:solidFill>
                <a:effectLst>
                  <a:outerShdw blurRad="38100" dist="38100" dir="2700000" algn="tl">
                    <a:srgbClr val="000000">
                      <a:alpha val="43137"/>
                    </a:srgbClr>
                  </a:outerShdw>
                </a:effectLst>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In both cases, Sentences should be well formed ones.</a:t>
            </a:r>
            <a:endParaRPr lang="en-US" dirty="0">
              <a:solidFill>
                <a:schemeClr val="tx1"/>
              </a:solidFill>
            </a:endParaRPr>
          </a:p>
        </p:txBody>
      </p:sp>
      <p:cxnSp>
        <p:nvCxnSpPr>
          <p:cNvPr id="4" name="Straight Arrow Connector 3"/>
          <p:cNvCxnSpPr/>
          <p:nvPr/>
        </p:nvCxnSpPr>
        <p:spPr>
          <a:xfrm flipH="1">
            <a:off x="2910644" y="2924944"/>
            <a:ext cx="1085292" cy="9721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20072" y="2924944"/>
            <a:ext cx="1157300" cy="97210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373379675"/>
              </p:ext>
            </p:extLst>
          </p:nvPr>
        </p:nvGraphicFramePr>
        <p:xfrm>
          <a:off x="457200" y="4005065"/>
          <a:ext cx="8363272" cy="1737360"/>
        </p:xfrm>
        <a:graphic>
          <a:graphicData uri="http://schemas.openxmlformats.org/drawingml/2006/table">
            <a:tbl>
              <a:tblPr firstRow="1" bandRow="1">
                <a:tableStyleId>{2D5ABB26-0587-4C30-8999-92F81FD0307C}</a:tableStyleId>
              </a:tblPr>
              <a:tblGrid>
                <a:gridCol w="4181636"/>
                <a:gridCol w="4181636"/>
              </a:tblGrid>
              <a:tr h="1728192">
                <a:tc>
                  <a:txBody>
                    <a:bodyPr/>
                    <a:lstStyle/>
                    <a:p>
                      <a:r>
                        <a:rPr lang="en-US" sz="1800" b="1" i="1" dirty="0" smtClean="0">
                          <a:solidFill>
                            <a:schemeClr val="tx1"/>
                          </a:solidFill>
                          <a:effectLst>
                            <a:outerShdw blurRad="38100" dist="38100" dir="2700000" algn="tl">
                              <a:srgbClr val="000000">
                                <a:alpha val="43137"/>
                              </a:srgbClr>
                            </a:outerShdw>
                          </a:effectLst>
                        </a:rPr>
                        <a:t>The ability to generate Sentences that are superficially  different,</a:t>
                      </a:r>
                      <a:r>
                        <a:rPr lang="en-US" sz="1800" b="1" i="1" baseline="0" dirty="0" smtClean="0">
                          <a:solidFill>
                            <a:schemeClr val="tx1"/>
                          </a:solidFill>
                          <a:effectLst>
                            <a:outerShdw blurRad="38100" dist="38100" dir="2700000" algn="tl">
                              <a:srgbClr val="000000">
                                <a:alpha val="43137"/>
                              </a:srgbClr>
                            </a:outerShdw>
                          </a:effectLst>
                        </a:rPr>
                        <a:t> but they are closely related:</a:t>
                      </a:r>
                    </a:p>
                    <a:p>
                      <a:pPr marL="285750" indent="-285750">
                        <a:buFontTx/>
                        <a:buChar char="-"/>
                      </a:pPr>
                      <a:r>
                        <a:rPr lang="en-US" sz="1800" baseline="0" dirty="0" smtClean="0">
                          <a:solidFill>
                            <a:srgbClr val="00B0F0"/>
                          </a:solidFill>
                          <a:effectLst>
                            <a:outerShdw blurRad="38100" dist="38100" dir="2700000" algn="tl">
                              <a:srgbClr val="000000">
                                <a:alpha val="43137"/>
                              </a:srgbClr>
                            </a:outerShdw>
                          </a:effectLst>
                        </a:rPr>
                        <a:t>Charlie broke the window. </a:t>
                      </a:r>
                      <a:r>
                        <a:rPr lang="en-US" sz="1800" baseline="0" dirty="0" smtClean="0">
                          <a:effectLst>
                            <a:outerShdw blurRad="38100" dist="38100" dir="2700000" algn="tl">
                              <a:srgbClr val="000000">
                                <a:alpha val="43137"/>
                              </a:srgbClr>
                            </a:outerShdw>
                          </a:effectLst>
                        </a:rPr>
                        <a:t>(</a:t>
                      </a:r>
                      <a:r>
                        <a:rPr lang="en-US" sz="1800" baseline="0" dirty="0" smtClean="0">
                          <a:solidFill>
                            <a:srgbClr val="C00000"/>
                          </a:solidFill>
                          <a:effectLst>
                            <a:outerShdw blurRad="38100" dist="38100" dir="2700000" algn="tl">
                              <a:srgbClr val="000000">
                                <a:alpha val="43137"/>
                              </a:srgbClr>
                            </a:outerShdw>
                          </a:effectLst>
                        </a:rPr>
                        <a:t>Active</a:t>
                      </a:r>
                      <a:r>
                        <a:rPr lang="en-US" sz="1800" baseline="0" dirty="0" smtClean="0">
                          <a:effectLst>
                            <a:outerShdw blurRad="38100" dist="38100" dir="2700000" algn="tl">
                              <a:srgbClr val="000000">
                                <a:alpha val="43137"/>
                              </a:srgbClr>
                            </a:outerShdw>
                          </a:effectLst>
                        </a:rPr>
                        <a:t>)</a:t>
                      </a:r>
                    </a:p>
                    <a:p>
                      <a:pPr marL="285750" indent="-285750">
                        <a:buFontTx/>
                        <a:buChar char="-"/>
                      </a:pPr>
                      <a:r>
                        <a:rPr lang="en-US" sz="1800" baseline="0" dirty="0" smtClean="0">
                          <a:solidFill>
                            <a:srgbClr val="00B0F0"/>
                          </a:solidFill>
                          <a:effectLst>
                            <a:outerShdw blurRad="38100" dist="38100" dir="2700000" algn="tl">
                              <a:srgbClr val="000000">
                                <a:alpha val="43137"/>
                              </a:srgbClr>
                            </a:outerShdw>
                          </a:effectLst>
                        </a:rPr>
                        <a:t>The window was broken by Charlie</a:t>
                      </a:r>
                      <a:r>
                        <a:rPr lang="en-US" sz="1800" baseline="0" dirty="0" smtClean="0">
                          <a:effectLst>
                            <a:outerShdw blurRad="38100" dist="38100" dir="2700000" algn="tl">
                              <a:srgbClr val="000000">
                                <a:alpha val="43137"/>
                              </a:srgbClr>
                            </a:outerShdw>
                          </a:effectLst>
                        </a:rPr>
                        <a:t>. ( </a:t>
                      </a:r>
                      <a:r>
                        <a:rPr lang="en-US" sz="1800" baseline="0" dirty="0" smtClean="0">
                          <a:solidFill>
                            <a:srgbClr val="C00000"/>
                          </a:solidFill>
                          <a:effectLst>
                            <a:outerShdw blurRad="38100" dist="38100" dir="2700000" algn="tl">
                              <a:srgbClr val="000000">
                                <a:alpha val="43137"/>
                              </a:srgbClr>
                            </a:outerShdw>
                          </a:effectLst>
                        </a:rPr>
                        <a:t>Passive</a:t>
                      </a:r>
                      <a:r>
                        <a:rPr lang="en-US" sz="1800" baseline="0" dirty="0" smtClean="0">
                          <a:effectLst>
                            <a:outerShdw blurRad="38100" dist="38100" dir="2700000" algn="tl">
                              <a:srgbClr val="000000">
                                <a:alpha val="43137"/>
                              </a:srgbClr>
                            </a:outerShdw>
                          </a:effectLst>
                        </a:rPr>
                        <a:t> ) </a:t>
                      </a:r>
                      <a:endParaRPr lang="en-US" dirty="0">
                        <a:solidFill>
                          <a:srgbClr val="FF0000"/>
                        </a:solidFill>
                        <a:effectLst>
                          <a:outerShdw blurRad="38100" dist="38100" dir="2700000" algn="tl">
                            <a:srgbClr val="000000">
                              <a:alpha val="43137"/>
                            </a:srgbClr>
                          </a:outerShdw>
                        </a:effectLst>
                      </a:endParaRPr>
                    </a:p>
                  </a:txBody>
                  <a:tcPr/>
                </a:tc>
                <a:tc>
                  <a:txBody>
                    <a:bodyPr/>
                    <a:lstStyle/>
                    <a:p>
                      <a:r>
                        <a:rPr lang="en-US" b="1" i="1" dirty="0" smtClean="0">
                          <a:solidFill>
                            <a:schemeClr val="tx1"/>
                          </a:solidFill>
                          <a:effectLst>
                            <a:outerShdw blurRad="38100" dist="38100" dir="2700000" algn="tl">
                              <a:srgbClr val="000000">
                                <a:alpha val="43137"/>
                              </a:srgbClr>
                            </a:outerShdw>
                          </a:effectLst>
                        </a:rPr>
                        <a:t>The Ability to generate sentences that are superficially similar,</a:t>
                      </a:r>
                      <a:r>
                        <a:rPr lang="en-US" b="1" i="1" baseline="0" dirty="0" smtClean="0">
                          <a:solidFill>
                            <a:schemeClr val="tx1"/>
                          </a:solidFill>
                          <a:effectLst>
                            <a:outerShdw blurRad="38100" dist="38100" dir="2700000" algn="tl">
                              <a:srgbClr val="000000">
                                <a:alpha val="43137"/>
                              </a:srgbClr>
                            </a:outerShdw>
                          </a:effectLst>
                        </a:rPr>
                        <a:t> but they are different in meanings:</a:t>
                      </a:r>
                    </a:p>
                    <a:p>
                      <a:pPr marL="285750" indent="-285750">
                        <a:buFontTx/>
                        <a:buChar char="-"/>
                      </a:pPr>
                      <a:r>
                        <a:rPr lang="en-US" baseline="0" dirty="0" smtClean="0">
                          <a:solidFill>
                            <a:srgbClr val="00B0F0"/>
                          </a:solidFill>
                          <a:effectLst>
                            <a:outerShdw blurRad="38100" dist="38100" dir="2700000" algn="tl">
                              <a:srgbClr val="000000">
                                <a:alpha val="43137"/>
                              </a:srgbClr>
                            </a:outerShdw>
                          </a:effectLst>
                        </a:rPr>
                        <a:t>He reads this book</a:t>
                      </a:r>
                      <a:r>
                        <a:rPr lang="en-US" baseline="0" dirty="0" smtClean="0">
                          <a:effectLst>
                            <a:outerShdw blurRad="38100" dist="38100" dir="2700000" algn="tl">
                              <a:srgbClr val="000000">
                                <a:alpha val="43137"/>
                              </a:srgbClr>
                            </a:outerShdw>
                          </a:effectLst>
                        </a:rPr>
                        <a:t>. (</a:t>
                      </a:r>
                      <a:r>
                        <a:rPr lang="en-US" baseline="0" dirty="0" smtClean="0">
                          <a:solidFill>
                            <a:srgbClr val="C00000"/>
                          </a:solidFill>
                          <a:effectLst>
                            <a:outerShdw blurRad="38100" dist="38100" dir="2700000" algn="tl">
                              <a:srgbClr val="000000">
                                <a:alpha val="43137"/>
                              </a:srgbClr>
                            </a:outerShdw>
                          </a:effectLst>
                        </a:rPr>
                        <a:t>SVO</a:t>
                      </a:r>
                      <a:r>
                        <a:rPr lang="en-US" baseline="0" dirty="0" smtClean="0">
                          <a:effectLst>
                            <a:outerShdw blurRad="38100" dist="38100" dir="2700000" algn="tl">
                              <a:srgbClr val="000000">
                                <a:alpha val="43137"/>
                              </a:srgbClr>
                            </a:outerShdw>
                          </a:effectLst>
                        </a:rPr>
                        <a:t>)</a:t>
                      </a:r>
                    </a:p>
                    <a:p>
                      <a:pPr marL="285750" indent="-285750">
                        <a:buFontTx/>
                        <a:buChar char="-"/>
                      </a:pPr>
                      <a:r>
                        <a:rPr lang="en-US" baseline="0" dirty="0" smtClean="0">
                          <a:solidFill>
                            <a:srgbClr val="00B0F0"/>
                          </a:solidFill>
                          <a:effectLst>
                            <a:outerShdw blurRad="38100" dist="38100" dir="2700000" algn="tl">
                              <a:srgbClr val="000000">
                                <a:alpha val="43137"/>
                              </a:srgbClr>
                            </a:outerShdw>
                          </a:effectLst>
                        </a:rPr>
                        <a:t>She washes the dishes</a:t>
                      </a:r>
                      <a:r>
                        <a:rPr lang="en-US" baseline="0" dirty="0" smtClean="0"/>
                        <a:t>. ( </a:t>
                      </a:r>
                      <a:r>
                        <a:rPr lang="en-US" baseline="0" dirty="0" smtClean="0">
                          <a:solidFill>
                            <a:srgbClr val="C00000"/>
                          </a:solidFill>
                        </a:rPr>
                        <a:t>SVO</a:t>
                      </a:r>
                      <a:r>
                        <a:rPr lang="en-US" baseline="0" dirty="0" smtClean="0">
                          <a:solidFill>
                            <a:schemeClr val="tx1"/>
                          </a:solidFill>
                        </a:rPr>
                        <a:t>)</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24795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6" y="4293096"/>
            <a:ext cx="8676456" cy="2016224"/>
          </a:xfrm>
        </p:spPr>
        <p:txBody>
          <a:bodyPr>
            <a:normAutofit fontScale="90000"/>
          </a:bodyPr>
          <a:lstStyle/>
          <a:p>
            <a:pPr algn="l">
              <a:lnSpc>
                <a:spcPct val="120000"/>
              </a:lnSpc>
            </a:pPr>
            <a:r>
              <a:rPr lang="en-US" sz="28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Syntactic Analysis ( Description)</a:t>
            </a:r>
            <a:br>
              <a:rPr lang="en-US" sz="28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0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able to represent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syntactic information in a more dynamic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format,</a:t>
            </a:r>
            <a:r>
              <a:rPr lang="en-GB"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a:t>
            </a:r>
            <a: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following are the most commonly used </a:t>
            </a:r>
            <a:r>
              <a:rPr lang="en-GB"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Symbols ) in </a:t>
            </a:r>
            <a: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syntactic analysis (</a:t>
            </a:r>
            <a:r>
              <a:rPr lang="en-GB"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description⁾ : </a:t>
            </a:r>
            <a:r>
              <a:rPr lang="en-US"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a:t>
            </a:r>
            <a: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first symbol is in the form of an ( arrow </a:t>
            </a:r>
            <a:r>
              <a:rPr lang="en-GB"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which </a:t>
            </a:r>
            <a: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interpreted as </a:t>
            </a:r>
            <a:b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consists of ⁾ or ( rewrite</a:t>
            </a:r>
            <a:r>
              <a:rPr lang="en-GB"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is to say that,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way of presenting the concept “</a:t>
            </a:r>
            <a:r>
              <a:rPr lang="en-US"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consists of</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with an arrow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also interpreted as “</a:t>
            </a:r>
            <a:r>
              <a:rPr lang="en-US" sz="2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rewrite </a:t>
            </a:r>
            <a:r>
              <a:rPr lang="en-US"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following rule states that a noun phrase (</a:t>
            </a:r>
            <a:r>
              <a:rPr lang="en-US" sz="2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such as </a:t>
            </a:r>
            <a:r>
              <a:rPr lang="en-US"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dog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consists of </a:t>
            </a:r>
            <a:r>
              <a:rPr lang="en-US" sz="2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rewrites as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article (</a:t>
            </a:r>
            <a:r>
              <a:rPr lang="en-US"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 noun (</a:t>
            </a:r>
            <a:r>
              <a:rPr lang="en-US"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dog</a:t>
            </a: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simple formula is the underlying structure of millions of different English phrases.</a:t>
            </a:r>
            <a:b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a:t>
            </a:r>
            <a:r>
              <a:rPr lang="en-GB" sz="22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 N</a:t>
            </a:r>
            <a:br>
              <a:rPr lang="en-GB" sz="2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2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The second symbol is “ a Pair of round brackets </a:t>
            </a:r>
            <a:r>
              <a:rPr lang="en-GB" sz="2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2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It means that, anything occurs inside these round brackets will be treated as an “ </a:t>
            </a:r>
            <a:r>
              <a:rPr lang="en-GB" sz="22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OPTIONAL CONSTITUENT “</a:t>
            </a:r>
            <a:r>
              <a:rPr lang="en-GB" sz="22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GB" sz="22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3100" b="1" i="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eg</a:t>
            </a:r>
            <a:r>
              <a:rPr lang="en-GB" sz="31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31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hits the </a:t>
            </a:r>
            <a:r>
              <a:rPr lang="en-GB" sz="31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small) </a:t>
            </a:r>
            <a:r>
              <a:rPr lang="en-GB" sz="31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a:t>
            </a:r>
            <a:br>
              <a:rPr lang="en-GB" sz="31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dirty="0" smtClean="0"/>
              <a:t/>
            </a:r>
            <a:br>
              <a:rPr lang="en-US" dirty="0" smtClean="0"/>
            </a:br>
            <a:r>
              <a:rPr lang="en-US" dirty="0"/>
              <a:t/>
            </a:r>
            <a:br>
              <a:rPr lang="en-US" dirty="0"/>
            </a:br>
            <a:r>
              <a:rPr lang="en-US" dirty="0" smtClean="0"/>
              <a:t> </a:t>
            </a:r>
            <a:br>
              <a:rPr lang="en-US" dirty="0" smtClean="0"/>
            </a:br>
            <a:r>
              <a:rPr lang="en-US" dirty="0" smtClean="0"/>
              <a:t/>
            </a:r>
            <a:br>
              <a:rPr lang="en-US" dirty="0" smtClean="0"/>
            </a:br>
            <a:endParaRPr lang="en-US" dirty="0"/>
          </a:p>
        </p:txBody>
      </p:sp>
      <p:cxnSp>
        <p:nvCxnSpPr>
          <p:cNvPr id="14" name="Straight Arrow Connector 13"/>
          <p:cNvCxnSpPr/>
          <p:nvPr/>
        </p:nvCxnSpPr>
        <p:spPr>
          <a:xfrm>
            <a:off x="5724128" y="2204864"/>
            <a:ext cx="3600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043608" y="4365104"/>
            <a:ext cx="158417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860032" y="2924944"/>
            <a:ext cx="50405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519772" y="3645024"/>
            <a:ext cx="36004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213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3219</TotalTime>
  <Words>1680</Words>
  <Application>Microsoft Office PowerPoint</Application>
  <PresentationFormat>On-screen Show (4:3)</PresentationFormat>
  <Paragraphs>222</Paragraphs>
  <Slides>20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Century Gothic</vt:lpstr>
      <vt:lpstr>Courier New</vt:lpstr>
      <vt:lpstr>Palatino Linotype</vt:lpstr>
      <vt:lpstr>Times New Roman</vt:lpstr>
      <vt:lpstr>Executive</vt:lpstr>
      <vt:lpstr>Office Theme</vt:lpstr>
      <vt:lpstr>PowerPoint Presentation</vt:lpstr>
      <vt:lpstr>PowerPoint Presentation</vt:lpstr>
      <vt:lpstr>PowerPoint Presentation</vt:lpstr>
      <vt:lpstr>PowerPoint Presentation</vt:lpstr>
      <vt:lpstr>Recursion     It means that the rules of a Grammar have the ability to be applied more than once in generating a sentence  ( structure) either by repeating a phrase as often as required, or by generating a sentence inside another one:                                     Prep. P.              Prep.P Ex.1. The gun was on the table, near the window.  ( Repeating a Phrase)     2. John believed that Cathy knew that Marry helped George.                   (  sentence inside another sentence)                                   </vt:lpstr>
      <vt:lpstr>PowerPoint Presentation</vt:lpstr>
      <vt:lpstr>PowerPoint Presentation</vt:lpstr>
      <vt:lpstr>Syntactic Structure Since any language has this set of explicit rules which are limited in number, but can generate an unlimited number of accurate and Novel sentences, this means that: any language has its own Syntactical Structure, i.e. it can generate ( all and only) well-formed sentences:                                               Syntactical Structure            In both cases, Sentences should be well formed ones.</vt:lpstr>
      <vt:lpstr>Syntactic Analysis ( Description)   To be able to represent the syntactic information in a more dynamic format, the following are the most commonly used ( Symbols ) in syntactic analysis (description⁾ :   1. The first symbol is in the form of an ( arrow         ) which is interpreted as  ( consists of ⁾ or ( rewrite⁾. That is to say that, one way of presenting the concept “consists of” is with an arrow (           ), also interpreted as “rewrite as.” The following rule states that a noun phrase (NP) such as the dog consists of or rewrites as (       ) an article (the) and a noun (dog). This simple formula is the underlying structure of millions of different English phrases. NP                              Art.+ N 2. The second symbol is “ a Pair of round brackets (    )” . It means that, anything occurs inside these round brackets will be treated as an “ OPTIONAL CONSTITUENT “ eg. She hits the ( small) cat.       </vt:lpstr>
      <vt:lpstr>PowerPoint Presentation</vt:lpstr>
      <vt:lpstr>PowerPoint Presentation</vt:lpstr>
      <vt:lpstr>Phrase – Structure Rules They are the Rules that refer to the different level of Syntactic analysis of a sentence, showing its structure of NP and VP: S                                        NP + VP                                            eg. Mary saw George recently NP                                     {  Art. +(  Adj.) + N ,Pro. , PN}                                           eg. The beautiful child , They, We, Mary, John.  VP                                      V+ NP ( Pp),  (Adv. )                                            washes the dishes (by herself), yesterday. Pp                                      Prep. + NP                                            by train, with his father, near the window .        </vt:lpstr>
      <vt:lpstr>PowerPoint Presentation</vt:lpstr>
      <vt:lpstr>Transformational Rules    They are the rules that take a specific art of structure away from one art and attached it to a different part.  Transformational rules also used to derive English questions structures from sentences                 </vt:lpstr>
      <vt:lpstr> </vt:lpstr>
      <vt:lpstr>PowerPoint Presentation</vt:lpstr>
      <vt:lpstr>PowerPoint Presentation</vt:lpstr>
      <vt:lpstr>PowerPoint Presentation</vt:lpstr>
      <vt:lpstr>            S  NP             VP              V             CP                         C               S                                     NP           VP PN                                    PN        V         CP                                                               C          S                                                                                                                                           NP         VP                                                                                                                                           PN        V           NP                                                                                                                        PN     John believed  that Cathy knew that Mary helped George.                                                                 </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Jasim Al-Maryani</dc:creator>
  <cp:lastModifiedBy>l</cp:lastModifiedBy>
  <cp:revision>185</cp:revision>
  <cp:lastPrinted>2021-09-10T06:30:00Z</cp:lastPrinted>
  <dcterms:created xsi:type="dcterms:W3CDTF">2018-04-01T01:57:10Z</dcterms:created>
  <dcterms:modified xsi:type="dcterms:W3CDTF">2022-04-08T01:05:20Z</dcterms:modified>
</cp:coreProperties>
</file>